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14"/>
  </p:notesMasterIdLst>
  <p:sldIdLst>
    <p:sldId id="256" r:id="rId2"/>
    <p:sldId id="257" r:id="rId3"/>
    <p:sldId id="258" r:id="rId4"/>
    <p:sldId id="266" r:id="rId5"/>
    <p:sldId id="259" r:id="rId6"/>
    <p:sldId id="260" r:id="rId7"/>
    <p:sldId id="261" r:id="rId8"/>
    <p:sldId id="262" r:id="rId9"/>
    <p:sldId id="263" r:id="rId10"/>
    <p:sldId id="264" r:id="rId11"/>
    <p:sldId id="265"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660"/>
  </p:normalViewPr>
  <p:slideViewPr>
    <p:cSldViewPr snapToGrid="0">
      <p:cViewPr>
        <p:scale>
          <a:sx n="70" d="100"/>
          <a:sy n="70" d="100"/>
        </p:scale>
        <p:origin x="73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96666-36C1-4651-B0AC-C0AB8900ED2C}" type="datetimeFigureOut">
              <a:rPr lang="en-US" smtClean="0"/>
              <a:t>10/4/2017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FE7395-490D-4103-9462-41997A283D8A}" type="slidenum">
              <a:rPr lang="en-US" smtClean="0"/>
              <a:t>‹#›</a:t>
            </a:fld>
            <a:endParaRPr lang="en-US"/>
          </a:p>
        </p:txBody>
      </p:sp>
    </p:spTree>
    <p:extLst>
      <p:ext uri="{BB962C8B-B14F-4D97-AF65-F5344CB8AC3E}">
        <p14:creationId xmlns:p14="http://schemas.microsoft.com/office/powerpoint/2010/main" val="246206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71E919-45FE-41A1-B32E-3CFF6524C547}" type="datetime1">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6991E-DBCC-48B8-A052-4A7693B31CA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216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68C45C-75EA-48AA-87BB-154E6B83C1F2}" type="datetime1">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6991E-DBCC-48B8-A052-4A7693B31CA3}" type="slidenum">
              <a:rPr lang="en-US" smtClean="0"/>
              <a:t>‹#›</a:t>
            </a:fld>
            <a:endParaRPr lang="en-US"/>
          </a:p>
        </p:txBody>
      </p:sp>
    </p:spTree>
    <p:extLst>
      <p:ext uri="{BB962C8B-B14F-4D97-AF65-F5344CB8AC3E}">
        <p14:creationId xmlns:p14="http://schemas.microsoft.com/office/powerpoint/2010/main" val="2613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587A6F-B1F1-4A96-9A62-6D1086C8A02E}" type="datetime1">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6991E-DBCC-48B8-A052-4A7693B31CA3}" type="slidenum">
              <a:rPr lang="en-US" smtClean="0"/>
              <a:t>‹#›</a:t>
            </a:fld>
            <a:endParaRPr lang="en-US"/>
          </a:p>
        </p:txBody>
      </p:sp>
    </p:spTree>
    <p:extLst>
      <p:ext uri="{BB962C8B-B14F-4D97-AF65-F5344CB8AC3E}">
        <p14:creationId xmlns:p14="http://schemas.microsoft.com/office/powerpoint/2010/main" val="171595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86EE3A-84C8-4ADF-A246-508EDC562EE8}" type="datetime1">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6991E-DBCC-48B8-A052-4A7693B31CA3}" type="slidenum">
              <a:rPr lang="en-US" smtClean="0"/>
              <a:t>‹#›</a:t>
            </a:fld>
            <a:endParaRPr lang="en-US"/>
          </a:p>
        </p:txBody>
      </p:sp>
    </p:spTree>
    <p:extLst>
      <p:ext uri="{BB962C8B-B14F-4D97-AF65-F5344CB8AC3E}">
        <p14:creationId xmlns:p14="http://schemas.microsoft.com/office/powerpoint/2010/main" val="406601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515C11-6F87-42DD-96FB-85AFD5B8CE0F}" type="datetime1">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6991E-DBCC-48B8-A052-4A7693B31CA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98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DCECE6-66A8-4143-B7E6-92642FF0818B}" type="datetime1">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6991E-DBCC-48B8-A052-4A7693B31CA3}" type="slidenum">
              <a:rPr lang="en-US" smtClean="0"/>
              <a:t>‹#›</a:t>
            </a:fld>
            <a:endParaRPr lang="en-US"/>
          </a:p>
        </p:txBody>
      </p:sp>
    </p:spTree>
    <p:extLst>
      <p:ext uri="{BB962C8B-B14F-4D97-AF65-F5344CB8AC3E}">
        <p14:creationId xmlns:p14="http://schemas.microsoft.com/office/powerpoint/2010/main" val="316298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93B083-C798-40A4-8C6C-A3CB6B9BFD26}" type="datetime1">
              <a:rPr lang="en-US" smtClean="0"/>
              <a:t>10/4/2017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26991E-DBCC-48B8-A052-4A7693B31CA3}" type="slidenum">
              <a:rPr lang="en-US" smtClean="0"/>
              <a:t>‹#›</a:t>
            </a:fld>
            <a:endParaRPr lang="en-US"/>
          </a:p>
        </p:txBody>
      </p:sp>
    </p:spTree>
    <p:extLst>
      <p:ext uri="{BB962C8B-B14F-4D97-AF65-F5344CB8AC3E}">
        <p14:creationId xmlns:p14="http://schemas.microsoft.com/office/powerpoint/2010/main" val="2206985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D477CC-220C-4979-9971-590EA127B2F7}" type="datetime1">
              <a:rPr lang="en-US" smtClean="0"/>
              <a:t>10/4/2017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26991E-DBCC-48B8-A052-4A7693B31CA3}" type="slidenum">
              <a:rPr lang="en-US" smtClean="0"/>
              <a:t>‹#›</a:t>
            </a:fld>
            <a:endParaRPr lang="en-US"/>
          </a:p>
        </p:txBody>
      </p:sp>
    </p:spTree>
    <p:extLst>
      <p:ext uri="{BB962C8B-B14F-4D97-AF65-F5344CB8AC3E}">
        <p14:creationId xmlns:p14="http://schemas.microsoft.com/office/powerpoint/2010/main" val="3306014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C6DDDD6-71E5-4047-AA99-46B58CD1F2C1}" type="datetime1">
              <a:rPr lang="en-US" smtClean="0"/>
              <a:t>10/4/2017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426991E-DBCC-48B8-A052-4A7693B31CA3}" type="slidenum">
              <a:rPr lang="en-US" smtClean="0"/>
              <a:t>‹#›</a:t>
            </a:fld>
            <a:endParaRPr lang="en-US"/>
          </a:p>
        </p:txBody>
      </p:sp>
    </p:spTree>
    <p:extLst>
      <p:ext uri="{BB962C8B-B14F-4D97-AF65-F5344CB8AC3E}">
        <p14:creationId xmlns:p14="http://schemas.microsoft.com/office/powerpoint/2010/main" val="219072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C892016-30F6-458C-B97B-48E2938BACC9}" type="datetime1">
              <a:rPr lang="en-US" smtClean="0"/>
              <a:t>10/4/2017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426991E-DBCC-48B8-A052-4A7693B31CA3}" type="slidenum">
              <a:rPr lang="en-US" smtClean="0"/>
              <a:t>‹#›</a:t>
            </a:fld>
            <a:endParaRPr lang="en-US"/>
          </a:p>
        </p:txBody>
      </p:sp>
    </p:spTree>
    <p:extLst>
      <p:ext uri="{BB962C8B-B14F-4D97-AF65-F5344CB8AC3E}">
        <p14:creationId xmlns:p14="http://schemas.microsoft.com/office/powerpoint/2010/main" val="393705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6A78CC5-E0D7-4DD3-A8E6-03EAB601B605}" type="datetime1">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6991E-DBCC-48B8-A052-4A7693B31CA3}" type="slidenum">
              <a:rPr lang="en-US" smtClean="0"/>
              <a:t>‹#›</a:t>
            </a:fld>
            <a:endParaRPr lang="en-US"/>
          </a:p>
        </p:txBody>
      </p:sp>
    </p:spTree>
    <p:extLst>
      <p:ext uri="{BB962C8B-B14F-4D97-AF65-F5344CB8AC3E}">
        <p14:creationId xmlns:p14="http://schemas.microsoft.com/office/powerpoint/2010/main" val="418737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09BFB79-ED62-4A41-BB6D-18A45DAB8699}" type="datetime1">
              <a:rPr lang="en-US" smtClean="0"/>
              <a:t>10/4/2017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426991E-DBCC-48B8-A052-4A7693B31CA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94895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64AC6-5EFB-4D51-BBA2-972A4AFB3D7D}"/>
              </a:ext>
            </a:extLst>
          </p:cNvPr>
          <p:cNvSpPr>
            <a:spLocks noGrp="1"/>
          </p:cNvSpPr>
          <p:nvPr>
            <p:ph type="ctrTitle"/>
          </p:nvPr>
        </p:nvSpPr>
        <p:spPr>
          <a:xfrm>
            <a:off x="1097280" y="749459"/>
            <a:ext cx="10058400" cy="3566160"/>
          </a:xfrm>
        </p:spPr>
        <p:txBody>
          <a:bodyPr/>
          <a:lstStyle/>
          <a:p>
            <a:r>
              <a:rPr lang="en" dirty="0"/>
              <a:t>SRP Solar Heater</a:t>
            </a:r>
            <a:endParaRPr lang="en-US" dirty="0"/>
          </a:p>
        </p:txBody>
      </p:sp>
      <p:sp>
        <p:nvSpPr>
          <p:cNvPr id="3" name="Subtitle 2">
            <a:extLst>
              <a:ext uri="{FF2B5EF4-FFF2-40B4-BE49-F238E27FC236}">
                <a16:creationId xmlns:a16="http://schemas.microsoft.com/office/drawing/2014/main" id="{2452D19E-5EB1-4234-9EED-8C1FEB4C0CDF}"/>
              </a:ext>
            </a:extLst>
          </p:cNvPr>
          <p:cNvSpPr>
            <a:spLocks noGrp="1"/>
          </p:cNvSpPr>
          <p:nvPr>
            <p:ph type="subTitle" idx="1"/>
          </p:nvPr>
        </p:nvSpPr>
        <p:spPr>
          <a:xfrm>
            <a:off x="1097280" y="4449171"/>
            <a:ext cx="8565335" cy="1726546"/>
          </a:xfrm>
        </p:spPr>
        <p:txBody>
          <a:bodyPr>
            <a:normAutofit fontScale="47500" lnSpcReduction="20000"/>
          </a:bodyPr>
          <a:lstStyle/>
          <a:p>
            <a:pPr lvl="0">
              <a:spcBef>
                <a:spcPts val="0"/>
              </a:spcBef>
            </a:pPr>
            <a:r>
              <a:rPr lang="en" sz="3400" dirty="0"/>
              <a:t>Carl Aaker</a:t>
            </a:r>
          </a:p>
          <a:p>
            <a:pPr lvl="0">
              <a:spcBef>
                <a:spcPts val="0"/>
              </a:spcBef>
              <a:buClr>
                <a:schemeClr val="dk1"/>
              </a:buClr>
              <a:buSzPct val="61111"/>
            </a:pPr>
            <a:r>
              <a:rPr lang="en" sz="3400" dirty="0"/>
              <a:t>Ahmad Abuouf</a:t>
            </a:r>
          </a:p>
          <a:p>
            <a:pPr lvl="0">
              <a:spcBef>
                <a:spcPts val="0"/>
              </a:spcBef>
              <a:buClr>
                <a:schemeClr val="dk1"/>
              </a:buClr>
              <a:buSzPct val="61111"/>
            </a:pPr>
            <a:r>
              <a:rPr lang="en" sz="3400" dirty="0"/>
              <a:t>Wyatt Bain</a:t>
            </a:r>
          </a:p>
          <a:p>
            <a:pPr lvl="0">
              <a:spcBef>
                <a:spcPts val="0"/>
              </a:spcBef>
              <a:buClr>
                <a:schemeClr val="dk1"/>
              </a:buClr>
              <a:buSzPct val="61111"/>
            </a:pPr>
            <a:r>
              <a:rPr lang="en" sz="3400" dirty="0"/>
              <a:t>Tatum Begay</a:t>
            </a:r>
          </a:p>
          <a:p>
            <a:pPr lvl="0">
              <a:spcBef>
                <a:spcPts val="0"/>
              </a:spcBef>
              <a:buClr>
                <a:schemeClr val="dk1"/>
              </a:buClr>
              <a:buSzPct val="61111"/>
            </a:pPr>
            <a:r>
              <a:rPr lang="en" sz="3400" dirty="0"/>
              <a:t>Alonzo Bizahaloni</a:t>
            </a:r>
          </a:p>
          <a:p>
            <a:pPr lvl="0">
              <a:spcBef>
                <a:spcPts val="0"/>
              </a:spcBef>
              <a:buClr>
                <a:schemeClr val="dk1"/>
              </a:buClr>
              <a:buSzPct val="61111"/>
            </a:pPr>
            <a:r>
              <a:rPr lang="en" sz="3400" dirty="0"/>
              <a:t>Brandon Dunn</a:t>
            </a:r>
          </a:p>
          <a:p>
            <a:pPr lvl="0">
              <a:spcBef>
                <a:spcPts val="0"/>
              </a:spcBef>
              <a:buClr>
                <a:schemeClr val="dk1"/>
              </a:buClr>
              <a:buSzPct val="61111"/>
            </a:pPr>
            <a:r>
              <a:rPr lang="en" sz="3400" dirty="0"/>
              <a:t>Taylor McCormick</a:t>
            </a:r>
          </a:p>
          <a:p>
            <a:pPr lvl="0">
              <a:spcBef>
                <a:spcPts val="0"/>
              </a:spcBef>
            </a:pPr>
            <a:r>
              <a:rPr lang="en" sz="3400" dirty="0"/>
              <a:t>William Senseman</a:t>
            </a:r>
          </a:p>
          <a:p>
            <a:endParaRPr lang="en-US" dirty="0"/>
          </a:p>
        </p:txBody>
      </p:sp>
    </p:spTree>
    <p:extLst>
      <p:ext uri="{BB962C8B-B14F-4D97-AF65-F5344CB8AC3E}">
        <p14:creationId xmlns:p14="http://schemas.microsoft.com/office/powerpoint/2010/main" val="3324140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A893D-462A-4036-8576-0D9B99326B72}"/>
              </a:ext>
            </a:extLst>
          </p:cNvPr>
          <p:cNvSpPr>
            <a:spLocks noGrp="1"/>
          </p:cNvSpPr>
          <p:nvPr>
            <p:ph type="title"/>
          </p:nvPr>
        </p:nvSpPr>
        <p:spPr/>
        <p:txBody>
          <a:bodyPr/>
          <a:lstStyle/>
          <a:p>
            <a:r>
              <a:rPr lang="en" dirty="0"/>
              <a:t>Schedule</a:t>
            </a:r>
            <a:endParaRPr lang="en-US" dirty="0"/>
          </a:p>
        </p:txBody>
      </p:sp>
      <p:sp>
        <p:nvSpPr>
          <p:cNvPr id="3" name="Content Placeholder 2">
            <a:extLst>
              <a:ext uri="{FF2B5EF4-FFF2-40B4-BE49-F238E27FC236}">
                <a16:creationId xmlns:a16="http://schemas.microsoft.com/office/drawing/2014/main" id="{6AF1305D-6ADC-44C7-8A80-A0BC30E99CA6}"/>
              </a:ext>
            </a:extLst>
          </p:cNvPr>
          <p:cNvSpPr>
            <a:spLocks noGrp="1"/>
          </p:cNvSpPr>
          <p:nvPr>
            <p:ph idx="1"/>
          </p:nvPr>
        </p:nvSpPr>
        <p:spPr/>
        <p:txBody>
          <a:bodyPr/>
          <a:lstStyle/>
          <a:p>
            <a:pPr marL="457200" lvl="0" indent="-342900">
              <a:lnSpc>
                <a:spcPct val="100000"/>
              </a:lnSpc>
              <a:spcBef>
                <a:spcPts val="0"/>
              </a:spcBef>
              <a:spcAft>
                <a:spcPts val="0"/>
              </a:spcAft>
              <a:buClrTx/>
              <a:buFontTx/>
              <a:buChar char="●"/>
            </a:pPr>
            <a:r>
              <a:rPr lang="en" sz="1800" kern="0" dirty="0">
                <a:solidFill>
                  <a:srgbClr val="000000"/>
                </a:solidFill>
                <a:latin typeface="Arial"/>
                <a:cs typeface="Arial"/>
                <a:sym typeface="Arial"/>
              </a:rPr>
              <a:t>The team is currently on schedule with all assigned tasks and action items.</a:t>
            </a:r>
          </a:p>
          <a:p>
            <a:endParaRPr lang="en-US" dirty="0"/>
          </a:p>
        </p:txBody>
      </p:sp>
      <p:pic>
        <p:nvPicPr>
          <p:cNvPr id="4" name="Shape 117" descr="gantt_presentation.JPG">
            <a:extLst>
              <a:ext uri="{FF2B5EF4-FFF2-40B4-BE49-F238E27FC236}">
                <a16:creationId xmlns:a16="http://schemas.microsoft.com/office/drawing/2014/main" id="{6A7C44DD-A1DD-4D6B-9528-CE98FAE35B27}"/>
              </a:ext>
            </a:extLst>
          </p:cNvPr>
          <p:cNvPicPr preferRelativeResize="0"/>
          <p:nvPr/>
        </p:nvPicPr>
        <p:blipFill rotWithShape="1">
          <a:blip r:embed="rId2">
            <a:alphaModFix/>
          </a:blip>
          <a:srcRect t="3014" r="15504" b="18695"/>
          <a:stretch/>
        </p:blipFill>
        <p:spPr>
          <a:xfrm>
            <a:off x="895293" y="2533391"/>
            <a:ext cx="10462373" cy="3335703"/>
          </a:xfrm>
          <a:prstGeom prst="rect">
            <a:avLst/>
          </a:prstGeom>
          <a:noFill/>
          <a:ln>
            <a:noFill/>
          </a:ln>
        </p:spPr>
      </p:pic>
      <p:sp>
        <p:nvSpPr>
          <p:cNvPr id="5" name="Slide Number Placeholder 4">
            <a:extLst>
              <a:ext uri="{FF2B5EF4-FFF2-40B4-BE49-F238E27FC236}">
                <a16:creationId xmlns:a16="http://schemas.microsoft.com/office/drawing/2014/main" id="{1AF0D746-326A-4B50-9C9F-0AC6802340EF}"/>
              </a:ext>
            </a:extLst>
          </p:cNvPr>
          <p:cNvSpPr>
            <a:spLocks noGrp="1"/>
          </p:cNvSpPr>
          <p:nvPr>
            <p:ph type="sldNum" sz="quarter" idx="12"/>
          </p:nvPr>
        </p:nvSpPr>
        <p:spPr/>
        <p:txBody>
          <a:bodyPr/>
          <a:lstStyle/>
          <a:p>
            <a:fld id="{5426991E-DBCC-48B8-A052-4A7693B31CA3}" type="slidenum">
              <a:rPr lang="en-US" smtClean="0"/>
              <a:t>10</a:t>
            </a:fld>
            <a:endParaRPr lang="en-US"/>
          </a:p>
        </p:txBody>
      </p:sp>
      <p:sp>
        <p:nvSpPr>
          <p:cNvPr id="6" name="Footer Placeholder 5">
            <a:extLst>
              <a:ext uri="{FF2B5EF4-FFF2-40B4-BE49-F238E27FC236}">
                <a16:creationId xmlns:a16="http://schemas.microsoft.com/office/drawing/2014/main" id="{080CAA0E-C2AC-4B89-99B2-47E56133AF91}"/>
              </a:ext>
            </a:extLst>
          </p:cNvPr>
          <p:cNvSpPr>
            <a:spLocks noGrp="1"/>
          </p:cNvSpPr>
          <p:nvPr>
            <p:ph type="ftr" sz="quarter" idx="11"/>
          </p:nvPr>
        </p:nvSpPr>
        <p:spPr/>
        <p:txBody>
          <a:bodyPr/>
          <a:lstStyle/>
          <a:p>
            <a:r>
              <a:rPr lang="en-US" sz="1200" dirty="0"/>
              <a:t>Wyatt Bain | October 4, 2017 | SRP Solar Heater</a:t>
            </a:r>
          </a:p>
        </p:txBody>
      </p:sp>
    </p:spTree>
    <p:extLst>
      <p:ext uri="{BB962C8B-B14F-4D97-AF65-F5344CB8AC3E}">
        <p14:creationId xmlns:p14="http://schemas.microsoft.com/office/powerpoint/2010/main" val="4241022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716DF-FB0D-474A-BDD6-0534CDA3AB40}"/>
              </a:ext>
            </a:extLst>
          </p:cNvPr>
          <p:cNvSpPr>
            <a:spLocks noGrp="1"/>
          </p:cNvSpPr>
          <p:nvPr>
            <p:ph type="title"/>
          </p:nvPr>
        </p:nvSpPr>
        <p:spPr/>
        <p:txBody>
          <a:bodyPr/>
          <a:lstStyle/>
          <a:p>
            <a:r>
              <a:rPr lang="en" dirty="0"/>
              <a:t>Budget</a:t>
            </a:r>
            <a:endParaRPr lang="en-US" dirty="0"/>
          </a:p>
        </p:txBody>
      </p:sp>
      <p:sp>
        <p:nvSpPr>
          <p:cNvPr id="3" name="Content Placeholder 2">
            <a:extLst>
              <a:ext uri="{FF2B5EF4-FFF2-40B4-BE49-F238E27FC236}">
                <a16:creationId xmlns:a16="http://schemas.microsoft.com/office/drawing/2014/main" id="{F42274BF-5C7C-4CD1-8ADB-2B5506268CFE}"/>
              </a:ext>
            </a:extLst>
          </p:cNvPr>
          <p:cNvSpPr>
            <a:spLocks noGrp="1"/>
          </p:cNvSpPr>
          <p:nvPr>
            <p:ph idx="1"/>
          </p:nvPr>
        </p:nvSpPr>
        <p:spPr/>
        <p:txBody>
          <a:bodyPr/>
          <a:lstStyle/>
          <a:p>
            <a:pPr marL="0" lvl="0" indent="0">
              <a:lnSpc>
                <a:spcPct val="115000"/>
              </a:lnSpc>
              <a:spcBef>
                <a:spcPts val="0"/>
              </a:spcBef>
              <a:spcAft>
                <a:spcPts val="1600"/>
              </a:spcAft>
              <a:buClr>
                <a:srgbClr val="595959"/>
              </a:buClr>
              <a:buNone/>
            </a:pPr>
            <a:r>
              <a:rPr lang="en-US" sz="1800" kern="0" dirty="0">
                <a:solidFill>
                  <a:srgbClr val="595959"/>
                </a:solidFill>
                <a:latin typeface="Arial"/>
                <a:cs typeface="Arial"/>
                <a:sym typeface="Arial"/>
              </a:rPr>
              <a:t>The cost</a:t>
            </a:r>
          </a:p>
          <a:p>
            <a:pPr marL="0" lvl="0" indent="0">
              <a:lnSpc>
                <a:spcPct val="115000"/>
              </a:lnSpc>
              <a:spcBef>
                <a:spcPts val="0"/>
              </a:spcBef>
              <a:spcAft>
                <a:spcPts val="1600"/>
              </a:spcAft>
              <a:buClr>
                <a:srgbClr val="595959"/>
              </a:buClr>
              <a:buNone/>
            </a:pPr>
            <a:r>
              <a:rPr lang="en-US" sz="1800" kern="0" dirty="0">
                <a:solidFill>
                  <a:srgbClr val="595959"/>
                </a:solidFill>
                <a:latin typeface="Arial"/>
                <a:cs typeface="Arial"/>
                <a:sym typeface="Arial"/>
              </a:rPr>
              <a:t>Solar Air Heater: $1,500</a:t>
            </a:r>
          </a:p>
          <a:p>
            <a:pPr marL="0" lvl="0" indent="0">
              <a:lnSpc>
                <a:spcPct val="115000"/>
              </a:lnSpc>
              <a:spcBef>
                <a:spcPts val="0"/>
              </a:spcBef>
              <a:spcAft>
                <a:spcPts val="1600"/>
              </a:spcAft>
              <a:buClr>
                <a:srgbClr val="595959"/>
              </a:buClr>
              <a:buNone/>
            </a:pPr>
            <a:r>
              <a:rPr lang="en-US" sz="1800" kern="0" dirty="0">
                <a:solidFill>
                  <a:srgbClr val="595959"/>
                </a:solidFill>
                <a:latin typeface="Arial"/>
                <a:cs typeface="Arial"/>
                <a:sym typeface="Arial"/>
              </a:rPr>
              <a:t>PCM: $3 per square foot</a:t>
            </a:r>
          </a:p>
          <a:p>
            <a:pPr marL="0" lvl="0" indent="0">
              <a:lnSpc>
                <a:spcPct val="115000"/>
              </a:lnSpc>
              <a:spcBef>
                <a:spcPts val="0"/>
              </a:spcBef>
              <a:spcAft>
                <a:spcPts val="1600"/>
              </a:spcAft>
              <a:buClr>
                <a:srgbClr val="595959"/>
              </a:buClr>
              <a:buNone/>
            </a:pPr>
            <a:endParaRPr lang="en-US" sz="1800" kern="0" dirty="0">
              <a:solidFill>
                <a:srgbClr val="595959"/>
              </a:solidFill>
              <a:latin typeface="Arial"/>
              <a:cs typeface="Arial"/>
              <a:sym typeface="Arial"/>
            </a:endParaRPr>
          </a:p>
          <a:p>
            <a:endParaRPr lang="en-US" dirty="0"/>
          </a:p>
        </p:txBody>
      </p:sp>
      <p:sp>
        <p:nvSpPr>
          <p:cNvPr id="4" name="Slide Number Placeholder 3">
            <a:extLst>
              <a:ext uri="{FF2B5EF4-FFF2-40B4-BE49-F238E27FC236}">
                <a16:creationId xmlns:a16="http://schemas.microsoft.com/office/drawing/2014/main" id="{B53F757D-F56A-45B7-9149-0FFC1896A7BA}"/>
              </a:ext>
            </a:extLst>
          </p:cNvPr>
          <p:cNvSpPr>
            <a:spLocks noGrp="1"/>
          </p:cNvSpPr>
          <p:nvPr>
            <p:ph type="sldNum" sz="quarter" idx="12"/>
          </p:nvPr>
        </p:nvSpPr>
        <p:spPr/>
        <p:txBody>
          <a:bodyPr/>
          <a:lstStyle/>
          <a:p>
            <a:fld id="{5426991E-DBCC-48B8-A052-4A7693B31CA3}" type="slidenum">
              <a:rPr lang="en-US" smtClean="0"/>
              <a:t>11</a:t>
            </a:fld>
            <a:endParaRPr lang="en-US"/>
          </a:p>
        </p:txBody>
      </p:sp>
      <p:sp>
        <p:nvSpPr>
          <p:cNvPr id="5" name="Footer Placeholder 4">
            <a:extLst>
              <a:ext uri="{FF2B5EF4-FFF2-40B4-BE49-F238E27FC236}">
                <a16:creationId xmlns:a16="http://schemas.microsoft.com/office/drawing/2014/main" id="{CD501086-80FF-442B-943F-0FE818BE8A8A}"/>
              </a:ext>
            </a:extLst>
          </p:cNvPr>
          <p:cNvSpPr>
            <a:spLocks noGrp="1"/>
          </p:cNvSpPr>
          <p:nvPr>
            <p:ph type="ftr" sz="quarter" idx="11"/>
          </p:nvPr>
        </p:nvSpPr>
        <p:spPr/>
        <p:txBody>
          <a:bodyPr/>
          <a:lstStyle/>
          <a:p>
            <a:r>
              <a:rPr lang="en-US" sz="1200" dirty="0"/>
              <a:t>Alonzo </a:t>
            </a:r>
            <a:r>
              <a:rPr lang="en-US" sz="1200" dirty="0" err="1"/>
              <a:t>Bizahaloni</a:t>
            </a:r>
            <a:r>
              <a:rPr lang="en-US" sz="1200" dirty="0"/>
              <a:t> | October 4, 2017 | SRP Solar Heater</a:t>
            </a:r>
          </a:p>
        </p:txBody>
      </p:sp>
    </p:spTree>
    <p:extLst>
      <p:ext uri="{BB962C8B-B14F-4D97-AF65-F5344CB8AC3E}">
        <p14:creationId xmlns:p14="http://schemas.microsoft.com/office/powerpoint/2010/main" val="3663394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7B69A-6C3F-4586-A2E0-4650D7CCDBB2}"/>
              </a:ext>
            </a:extLst>
          </p:cNvPr>
          <p:cNvSpPr>
            <a:spLocks noGrp="1"/>
          </p:cNvSpPr>
          <p:nvPr>
            <p:ph type="title"/>
          </p:nvPr>
        </p:nvSpPr>
        <p:spPr/>
        <p:txBody>
          <a:bodyPr/>
          <a:lstStyle/>
          <a:p>
            <a:r>
              <a:rPr lang="en" dirty="0"/>
              <a:t>References</a:t>
            </a:r>
            <a:endParaRPr lang="en-US" dirty="0"/>
          </a:p>
        </p:txBody>
      </p:sp>
      <p:sp>
        <p:nvSpPr>
          <p:cNvPr id="3" name="Content Placeholder 2">
            <a:extLst>
              <a:ext uri="{FF2B5EF4-FFF2-40B4-BE49-F238E27FC236}">
                <a16:creationId xmlns:a16="http://schemas.microsoft.com/office/drawing/2014/main" id="{84B0AEC5-8B43-4947-B505-1AEFA81A073A}"/>
              </a:ext>
            </a:extLst>
          </p:cNvPr>
          <p:cNvSpPr>
            <a:spLocks noGrp="1"/>
          </p:cNvSpPr>
          <p:nvPr>
            <p:ph idx="1"/>
          </p:nvPr>
        </p:nvSpPr>
        <p:spPr/>
        <p:txBody>
          <a:bodyPr/>
          <a:lstStyle/>
          <a:p>
            <a:pPr marL="0" lvl="0" indent="0">
              <a:lnSpc>
                <a:spcPct val="115000"/>
              </a:lnSpc>
              <a:spcBef>
                <a:spcPts val="0"/>
              </a:spcBef>
              <a:spcAft>
                <a:spcPts val="1600"/>
              </a:spcAft>
              <a:buClr>
                <a:srgbClr val="595959"/>
              </a:buClr>
              <a:buNone/>
            </a:pPr>
            <a:r>
              <a:rPr lang="en" sz="1100" kern="0" dirty="0">
                <a:solidFill>
                  <a:srgbClr val="000000"/>
                </a:solidFill>
                <a:latin typeface="Arial"/>
                <a:cs typeface="Arial"/>
                <a:sym typeface="Arial"/>
              </a:rPr>
              <a:t>[1] Daly, Michael. “Solar Air Heater.” </a:t>
            </a:r>
            <a:r>
              <a:rPr lang="en" sz="1100" i="1" kern="0" dirty="0">
                <a:solidFill>
                  <a:srgbClr val="000000"/>
                </a:solidFill>
                <a:latin typeface="Arial"/>
                <a:cs typeface="Arial"/>
                <a:sym typeface="Arial"/>
              </a:rPr>
              <a:t>SolarThermiX</a:t>
            </a:r>
            <a:r>
              <a:rPr lang="en" sz="1100" kern="0" dirty="0">
                <a:solidFill>
                  <a:srgbClr val="000000"/>
                </a:solidFill>
                <a:latin typeface="Arial"/>
                <a:cs typeface="Arial"/>
                <a:sym typeface="Arial"/>
              </a:rPr>
              <a:t>, www.solarthermix.net/heat Date accessed:September 21, 2017.</a:t>
            </a:r>
          </a:p>
          <a:p>
            <a:pPr marL="0" lvl="0" indent="0">
              <a:lnSpc>
                <a:spcPct val="115000"/>
              </a:lnSpc>
              <a:spcBef>
                <a:spcPts val="0"/>
              </a:spcBef>
              <a:spcAft>
                <a:spcPts val="1600"/>
              </a:spcAft>
              <a:buClr>
                <a:srgbClr val="595959"/>
              </a:buClr>
              <a:buNone/>
            </a:pPr>
            <a:r>
              <a:rPr lang="en" sz="1100" kern="0" dirty="0">
                <a:solidFill>
                  <a:srgbClr val="000000"/>
                </a:solidFill>
                <a:latin typeface="Arial"/>
                <a:cs typeface="Arial"/>
                <a:sym typeface="Arial"/>
              </a:rPr>
              <a:t>[2] Daly, Michael. “Phase Change Material.” </a:t>
            </a:r>
            <a:r>
              <a:rPr lang="en" sz="1100" i="1" kern="0" dirty="0">
                <a:solidFill>
                  <a:srgbClr val="000000"/>
                </a:solidFill>
                <a:latin typeface="Arial"/>
                <a:cs typeface="Arial"/>
                <a:sym typeface="Arial"/>
              </a:rPr>
              <a:t>SolarThermiX</a:t>
            </a:r>
            <a:r>
              <a:rPr lang="en" sz="1100" kern="0" dirty="0">
                <a:solidFill>
                  <a:srgbClr val="000000"/>
                </a:solidFill>
                <a:latin typeface="Arial"/>
                <a:cs typeface="Arial"/>
                <a:sym typeface="Arial"/>
              </a:rPr>
              <a:t>, www.solarthermix.net/phase-change/ Date accessed:September 21, 2017.</a:t>
            </a:r>
          </a:p>
          <a:p>
            <a:pPr marL="0" lvl="0" indent="0">
              <a:lnSpc>
                <a:spcPct val="115000"/>
              </a:lnSpc>
              <a:spcBef>
                <a:spcPts val="0"/>
              </a:spcBef>
              <a:spcAft>
                <a:spcPts val="1600"/>
              </a:spcAft>
              <a:buClr>
                <a:srgbClr val="595959"/>
              </a:buClr>
              <a:buNone/>
            </a:pPr>
            <a:r>
              <a:rPr lang="en" sz="1100" kern="0" dirty="0">
                <a:solidFill>
                  <a:srgbClr val="000000"/>
                </a:solidFill>
                <a:latin typeface="Arial"/>
                <a:cs typeface="Arial"/>
                <a:sym typeface="Arial"/>
              </a:rPr>
              <a:t>[3] “Salt River Project.” </a:t>
            </a:r>
            <a:r>
              <a:rPr lang="en" sz="1100" i="1" kern="0" dirty="0">
                <a:solidFill>
                  <a:srgbClr val="000000"/>
                </a:solidFill>
                <a:latin typeface="Arial"/>
                <a:cs typeface="Arial"/>
                <a:sym typeface="Arial"/>
              </a:rPr>
              <a:t>SRP: Salt River Project Power and Water</a:t>
            </a:r>
            <a:r>
              <a:rPr lang="en" sz="1100" kern="0" dirty="0">
                <a:solidFill>
                  <a:srgbClr val="000000"/>
                </a:solidFill>
                <a:latin typeface="Arial"/>
                <a:cs typeface="Arial"/>
                <a:sym typeface="Arial"/>
              </a:rPr>
              <a:t>, www.srpnet.com/default.aspx Date accessed:September 19, 2017.</a:t>
            </a:r>
          </a:p>
          <a:p>
            <a:pPr marL="0" lvl="0" indent="0">
              <a:lnSpc>
                <a:spcPct val="115000"/>
              </a:lnSpc>
              <a:spcBef>
                <a:spcPts val="0"/>
              </a:spcBef>
              <a:spcAft>
                <a:spcPts val="1600"/>
              </a:spcAft>
              <a:buClr>
                <a:srgbClr val="595959"/>
              </a:buClr>
              <a:buNone/>
            </a:pPr>
            <a:r>
              <a:rPr lang="en" sz="1100" kern="0" dirty="0">
                <a:solidFill>
                  <a:srgbClr val="000000"/>
                </a:solidFill>
                <a:latin typeface="Arial"/>
                <a:cs typeface="Arial"/>
                <a:sym typeface="Arial"/>
              </a:rPr>
              <a:t>[4] Stephen Hren “Solar Air Heater Anatomy.”, www.homepower.com/sites/default/files/articles/ajax/docs/Heater_Anatomy.jpg Date accessed: September 18, 2017.</a:t>
            </a:r>
          </a:p>
          <a:p>
            <a:pPr marL="0" lvl="0" indent="0">
              <a:lnSpc>
                <a:spcPct val="115000"/>
              </a:lnSpc>
              <a:spcBef>
                <a:spcPts val="0"/>
              </a:spcBef>
              <a:spcAft>
                <a:spcPts val="1600"/>
              </a:spcAft>
              <a:buClr>
                <a:srgbClr val="595959"/>
              </a:buClr>
              <a:buNone/>
            </a:pPr>
            <a:r>
              <a:rPr lang="en" sz="1100" kern="0" dirty="0">
                <a:solidFill>
                  <a:srgbClr val="000000"/>
                </a:solidFill>
                <a:latin typeface="Arial"/>
                <a:cs typeface="Arial"/>
                <a:sym typeface="Arial"/>
              </a:rPr>
              <a:t>[5] “Green Rhino Building Systems.” </a:t>
            </a:r>
            <a:r>
              <a:rPr lang="en" sz="1100" i="1" kern="0" dirty="0">
                <a:solidFill>
                  <a:srgbClr val="000000"/>
                </a:solidFill>
                <a:latin typeface="Arial"/>
                <a:cs typeface="Arial"/>
                <a:sym typeface="Arial"/>
              </a:rPr>
              <a:t>GR Building Systems LLC</a:t>
            </a:r>
            <a:r>
              <a:rPr lang="en" sz="1100" kern="0" dirty="0">
                <a:solidFill>
                  <a:srgbClr val="000000"/>
                </a:solidFill>
                <a:latin typeface="Arial"/>
                <a:cs typeface="Arial"/>
                <a:sym typeface="Arial"/>
              </a:rPr>
              <a:t>, grbuildingsystems.com/ Date accessed: September 18, 2017.</a:t>
            </a:r>
          </a:p>
          <a:p>
            <a:endParaRPr lang="en-US" dirty="0"/>
          </a:p>
        </p:txBody>
      </p:sp>
      <p:sp>
        <p:nvSpPr>
          <p:cNvPr id="4" name="Slide Number Placeholder 3">
            <a:extLst>
              <a:ext uri="{FF2B5EF4-FFF2-40B4-BE49-F238E27FC236}">
                <a16:creationId xmlns:a16="http://schemas.microsoft.com/office/drawing/2014/main" id="{25A0F764-BA53-42DC-927C-31D8D8538AA0}"/>
              </a:ext>
            </a:extLst>
          </p:cNvPr>
          <p:cNvSpPr>
            <a:spLocks noGrp="1"/>
          </p:cNvSpPr>
          <p:nvPr>
            <p:ph type="sldNum" sz="quarter" idx="12"/>
          </p:nvPr>
        </p:nvSpPr>
        <p:spPr/>
        <p:txBody>
          <a:bodyPr/>
          <a:lstStyle/>
          <a:p>
            <a:fld id="{5426991E-DBCC-48B8-A052-4A7693B31CA3}" type="slidenum">
              <a:rPr lang="en-US" smtClean="0"/>
              <a:t>12</a:t>
            </a:fld>
            <a:endParaRPr lang="en-US"/>
          </a:p>
        </p:txBody>
      </p:sp>
    </p:spTree>
    <p:extLst>
      <p:ext uri="{BB962C8B-B14F-4D97-AF65-F5344CB8AC3E}">
        <p14:creationId xmlns:p14="http://schemas.microsoft.com/office/powerpoint/2010/main" val="1075097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B3D0F-6F08-42D8-9F70-65FDEC384DAB}"/>
              </a:ext>
            </a:extLst>
          </p:cNvPr>
          <p:cNvSpPr>
            <a:spLocks noGrp="1"/>
          </p:cNvSpPr>
          <p:nvPr>
            <p:ph type="title"/>
          </p:nvPr>
        </p:nvSpPr>
        <p:spPr/>
        <p:txBody>
          <a:bodyPr/>
          <a:lstStyle/>
          <a:p>
            <a:r>
              <a:rPr lang="en" dirty="0"/>
              <a:t>Project Description</a:t>
            </a:r>
            <a:endParaRPr lang="en-US" dirty="0"/>
          </a:p>
        </p:txBody>
      </p:sp>
      <p:sp>
        <p:nvSpPr>
          <p:cNvPr id="3" name="Content Placeholder 2">
            <a:extLst>
              <a:ext uri="{FF2B5EF4-FFF2-40B4-BE49-F238E27FC236}">
                <a16:creationId xmlns:a16="http://schemas.microsoft.com/office/drawing/2014/main" id="{48127139-E1A1-4E10-A291-76247E5CE097}"/>
              </a:ext>
            </a:extLst>
          </p:cNvPr>
          <p:cNvSpPr>
            <a:spLocks noGrp="1"/>
          </p:cNvSpPr>
          <p:nvPr>
            <p:ph idx="1"/>
          </p:nvPr>
        </p:nvSpPr>
        <p:spPr/>
        <p:txBody>
          <a:bodyPr/>
          <a:lstStyle/>
          <a:p>
            <a:pPr marL="457200" lvl="0" indent="-228600">
              <a:lnSpc>
                <a:spcPct val="115000"/>
              </a:lnSpc>
              <a:spcBef>
                <a:spcPts val="0"/>
              </a:spcBef>
              <a:spcAft>
                <a:spcPts val="1600"/>
              </a:spcAft>
              <a:buClr>
                <a:srgbClr val="595959"/>
              </a:buClr>
              <a:buFontTx/>
              <a:buChar char="●"/>
            </a:pPr>
            <a:r>
              <a:rPr lang="en-US" sz="1800" kern="0" dirty="0">
                <a:solidFill>
                  <a:srgbClr val="595959"/>
                </a:solidFill>
                <a:latin typeface="Arial"/>
                <a:cs typeface="Arial"/>
                <a:sym typeface="Arial"/>
              </a:rPr>
              <a:t>We are examining the effectiveness of pairing Phase Change Material (PCM) with solar air heaters to provide warm air to those who are off the grid on the Navajo Nation</a:t>
            </a:r>
          </a:p>
          <a:p>
            <a:pPr marL="457200" lvl="0" indent="-228600">
              <a:lnSpc>
                <a:spcPct val="115000"/>
              </a:lnSpc>
              <a:spcBef>
                <a:spcPts val="0"/>
              </a:spcBef>
              <a:spcAft>
                <a:spcPts val="1600"/>
              </a:spcAft>
              <a:buClr>
                <a:srgbClr val="595959"/>
              </a:buClr>
              <a:buFontTx/>
              <a:buChar char="●"/>
            </a:pPr>
            <a:r>
              <a:rPr lang="en-US" sz="1800" kern="0" dirty="0">
                <a:solidFill>
                  <a:srgbClr val="595959"/>
                </a:solidFill>
                <a:latin typeface="Arial"/>
                <a:cs typeface="Arial"/>
                <a:sym typeface="Arial"/>
              </a:rPr>
              <a:t>Salt River Project (SRP) is our sponsor for this project, the goal is to reduce or eliminate the coal, wood, or propane heaters currently in use which will help reduce emissions while also providing warm, healthy, and safe environment for those who may use it</a:t>
            </a:r>
          </a:p>
          <a:p>
            <a:pPr marL="0" lvl="0" indent="0">
              <a:lnSpc>
                <a:spcPct val="115000"/>
              </a:lnSpc>
              <a:spcBef>
                <a:spcPts val="0"/>
              </a:spcBef>
              <a:spcAft>
                <a:spcPts val="1600"/>
              </a:spcAft>
              <a:buClr>
                <a:srgbClr val="595959"/>
              </a:buClr>
              <a:buNone/>
            </a:pPr>
            <a:endParaRPr lang="en-US" sz="1800" kern="0" dirty="0">
              <a:solidFill>
                <a:srgbClr val="595959"/>
              </a:solidFill>
              <a:latin typeface="Arial"/>
              <a:cs typeface="Arial"/>
              <a:sym typeface="Arial"/>
            </a:endParaRPr>
          </a:p>
          <a:p>
            <a:pPr marL="0" lvl="0" indent="0">
              <a:lnSpc>
                <a:spcPct val="115000"/>
              </a:lnSpc>
              <a:spcBef>
                <a:spcPts val="0"/>
              </a:spcBef>
              <a:spcAft>
                <a:spcPts val="1600"/>
              </a:spcAft>
              <a:buClr>
                <a:srgbClr val="595959"/>
              </a:buClr>
              <a:buNone/>
            </a:pPr>
            <a:endParaRPr lang="en-US" sz="1800" kern="0" dirty="0">
              <a:solidFill>
                <a:srgbClr val="595959"/>
              </a:solidFill>
              <a:latin typeface="Arial"/>
              <a:cs typeface="Arial"/>
              <a:sym typeface="Arial"/>
            </a:endParaRPr>
          </a:p>
          <a:p>
            <a:endParaRPr lang="en-US" dirty="0"/>
          </a:p>
        </p:txBody>
      </p:sp>
      <p:sp>
        <p:nvSpPr>
          <p:cNvPr id="6" name="Slide Number Placeholder 5">
            <a:extLst>
              <a:ext uri="{FF2B5EF4-FFF2-40B4-BE49-F238E27FC236}">
                <a16:creationId xmlns:a16="http://schemas.microsoft.com/office/drawing/2014/main" id="{16231A53-4E65-4C2B-9B73-4DE67BEE5077}"/>
              </a:ext>
            </a:extLst>
          </p:cNvPr>
          <p:cNvSpPr>
            <a:spLocks noGrp="1"/>
          </p:cNvSpPr>
          <p:nvPr>
            <p:ph type="sldNum" sz="quarter" idx="12"/>
          </p:nvPr>
        </p:nvSpPr>
        <p:spPr/>
        <p:txBody>
          <a:bodyPr/>
          <a:lstStyle/>
          <a:p>
            <a:fld id="{5426991E-DBCC-48B8-A052-4A7693B31CA3}" type="slidenum">
              <a:rPr lang="en-US" smtClean="0"/>
              <a:t>2</a:t>
            </a:fld>
            <a:endParaRPr lang="en-US"/>
          </a:p>
        </p:txBody>
      </p:sp>
      <p:pic>
        <p:nvPicPr>
          <p:cNvPr id="4" name="Shape 62">
            <a:extLst>
              <a:ext uri="{FF2B5EF4-FFF2-40B4-BE49-F238E27FC236}">
                <a16:creationId xmlns:a16="http://schemas.microsoft.com/office/drawing/2014/main" id="{F2AF635F-77C9-4E9A-8635-AE93576F6BC9}"/>
              </a:ext>
            </a:extLst>
          </p:cNvPr>
          <p:cNvPicPr preferRelativeResize="0"/>
          <p:nvPr/>
        </p:nvPicPr>
        <p:blipFill>
          <a:blip r:embed="rId2">
            <a:alphaModFix/>
          </a:blip>
          <a:stretch>
            <a:fillRect/>
          </a:stretch>
        </p:blipFill>
        <p:spPr>
          <a:xfrm>
            <a:off x="7730530" y="411281"/>
            <a:ext cx="3425150" cy="1201400"/>
          </a:xfrm>
          <a:prstGeom prst="rect">
            <a:avLst/>
          </a:prstGeom>
          <a:noFill/>
          <a:ln>
            <a:noFill/>
          </a:ln>
        </p:spPr>
      </p:pic>
      <p:sp>
        <p:nvSpPr>
          <p:cNvPr id="7" name="Footer Placeholder 6">
            <a:extLst>
              <a:ext uri="{FF2B5EF4-FFF2-40B4-BE49-F238E27FC236}">
                <a16:creationId xmlns:a16="http://schemas.microsoft.com/office/drawing/2014/main" id="{59DC25D9-58F5-4A6A-956F-B80664087245}"/>
              </a:ext>
            </a:extLst>
          </p:cNvPr>
          <p:cNvSpPr>
            <a:spLocks noGrp="1"/>
          </p:cNvSpPr>
          <p:nvPr>
            <p:ph type="ftr" sz="quarter" idx="11"/>
          </p:nvPr>
        </p:nvSpPr>
        <p:spPr/>
        <p:txBody>
          <a:bodyPr/>
          <a:lstStyle/>
          <a:p>
            <a:r>
              <a:rPr lang="en-US" sz="1200" dirty="0"/>
              <a:t>Carl Aaker | October 4, 2017 | SRP Solar Heater</a:t>
            </a:r>
          </a:p>
        </p:txBody>
      </p:sp>
    </p:spTree>
    <p:extLst>
      <p:ext uri="{BB962C8B-B14F-4D97-AF65-F5344CB8AC3E}">
        <p14:creationId xmlns:p14="http://schemas.microsoft.com/office/powerpoint/2010/main" val="2536517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BAFB1-93ED-4BCD-9F41-E67D120B720D}"/>
              </a:ext>
            </a:extLst>
          </p:cNvPr>
          <p:cNvSpPr>
            <a:spLocks noGrp="1"/>
          </p:cNvSpPr>
          <p:nvPr>
            <p:ph type="title"/>
          </p:nvPr>
        </p:nvSpPr>
        <p:spPr/>
        <p:txBody>
          <a:bodyPr/>
          <a:lstStyle/>
          <a:p>
            <a:r>
              <a:rPr lang="en" dirty="0"/>
              <a:t>Background</a:t>
            </a:r>
            <a:endParaRPr lang="en-US" dirty="0"/>
          </a:p>
        </p:txBody>
      </p:sp>
      <p:sp>
        <p:nvSpPr>
          <p:cNvPr id="3" name="Content Placeholder 2">
            <a:extLst>
              <a:ext uri="{FF2B5EF4-FFF2-40B4-BE49-F238E27FC236}">
                <a16:creationId xmlns:a16="http://schemas.microsoft.com/office/drawing/2014/main" id="{621BC4DE-EB58-4081-A6D5-C2B4C121B0FA}"/>
              </a:ext>
            </a:extLst>
          </p:cNvPr>
          <p:cNvSpPr>
            <a:spLocks noGrp="1"/>
          </p:cNvSpPr>
          <p:nvPr>
            <p:ph idx="1"/>
          </p:nvPr>
        </p:nvSpPr>
        <p:spPr/>
        <p:txBody>
          <a:bodyPr/>
          <a:lstStyle/>
          <a:p>
            <a:pPr marL="457200" lvl="0" indent="-228600">
              <a:lnSpc>
                <a:spcPct val="115000"/>
              </a:lnSpc>
              <a:spcBef>
                <a:spcPts val="0"/>
              </a:spcBef>
              <a:spcAft>
                <a:spcPts val="1600"/>
              </a:spcAft>
              <a:buClr>
                <a:srgbClr val="595959"/>
              </a:buClr>
              <a:buFontTx/>
              <a:buChar char="●"/>
            </a:pPr>
            <a:r>
              <a:rPr lang="en" sz="1800" kern="0" dirty="0">
                <a:solidFill>
                  <a:srgbClr val="595959"/>
                </a:solidFill>
                <a:latin typeface="Arial"/>
                <a:cs typeface="Arial"/>
                <a:sym typeface="Arial"/>
              </a:rPr>
              <a:t>We are given a SolarThermix STX 7000 which is a solar air heater panel which we will be combining with PCM which no one has done yet</a:t>
            </a:r>
          </a:p>
          <a:p>
            <a:pPr marL="457200" lvl="0" indent="-228600">
              <a:lnSpc>
                <a:spcPct val="115000"/>
              </a:lnSpc>
              <a:spcBef>
                <a:spcPts val="0"/>
              </a:spcBef>
              <a:spcAft>
                <a:spcPts val="1600"/>
              </a:spcAft>
              <a:buClr>
                <a:srgbClr val="595959"/>
              </a:buClr>
              <a:buFontTx/>
              <a:buChar char="●"/>
            </a:pPr>
            <a:r>
              <a:rPr lang="en" sz="1800" kern="0" dirty="0">
                <a:solidFill>
                  <a:srgbClr val="595959"/>
                </a:solidFill>
                <a:latin typeface="Arial"/>
                <a:cs typeface="Arial"/>
                <a:sym typeface="Arial"/>
              </a:rPr>
              <a:t>One current use of the solar air heater is in the ROTC building which is in the middle of NAU campus.</a:t>
            </a:r>
          </a:p>
          <a:p>
            <a:pPr marL="457200" lvl="0" indent="-228600">
              <a:lnSpc>
                <a:spcPct val="115000"/>
              </a:lnSpc>
              <a:spcBef>
                <a:spcPts val="0"/>
              </a:spcBef>
              <a:spcAft>
                <a:spcPts val="1600"/>
              </a:spcAft>
              <a:buClr>
                <a:srgbClr val="595959"/>
              </a:buClr>
              <a:buFontTx/>
              <a:buChar char="●"/>
            </a:pPr>
            <a:r>
              <a:rPr lang="en" sz="1800" kern="0" dirty="0">
                <a:solidFill>
                  <a:srgbClr val="595959"/>
                </a:solidFill>
                <a:latin typeface="Arial"/>
                <a:cs typeface="Arial"/>
                <a:sym typeface="Arial"/>
              </a:rPr>
              <a:t>Phase change material is currently used in the north campus Blome building in order to aid in insulation and provide heat to the building throughout the night.</a:t>
            </a:r>
          </a:p>
          <a:p>
            <a:endParaRPr lang="en-US" dirty="0"/>
          </a:p>
        </p:txBody>
      </p:sp>
      <p:pic>
        <p:nvPicPr>
          <p:cNvPr id="4" name="Shape 71">
            <a:extLst>
              <a:ext uri="{FF2B5EF4-FFF2-40B4-BE49-F238E27FC236}">
                <a16:creationId xmlns:a16="http://schemas.microsoft.com/office/drawing/2014/main" id="{DA8BB3DA-7526-4F1C-B90B-0C17F04D6E1B}"/>
              </a:ext>
            </a:extLst>
          </p:cNvPr>
          <p:cNvPicPr preferRelativeResize="0"/>
          <p:nvPr/>
        </p:nvPicPr>
        <p:blipFill rotWithShape="1">
          <a:blip r:embed="rId2">
            <a:alphaModFix/>
          </a:blip>
          <a:srcRect l="26610" b="15633"/>
          <a:stretch/>
        </p:blipFill>
        <p:spPr>
          <a:xfrm>
            <a:off x="4951530" y="4429253"/>
            <a:ext cx="2349900" cy="1674825"/>
          </a:xfrm>
          <a:prstGeom prst="rect">
            <a:avLst/>
          </a:prstGeom>
          <a:noFill/>
          <a:ln>
            <a:noFill/>
          </a:ln>
        </p:spPr>
      </p:pic>
      <p:sp>
        <p:nvSpPr>
          <p:cNvPr id="5" name="Slide Number Placeholder 4">
            <a:extLst>
              <a:ext uri="{FF2B5EF4-FFF2-40B4-BE49-F238E27FC236}">
                <a16:creationId xmlns:a16="http://schemas.microsoft.com/office/drawing/2014/main" id="{CFFE62F5-17A7-4C28-AAF2-5532C24D085D}"/>
              </a:ext>
            </a:extLst>
          </p:cNvPr>
          <p:cNvSpPr>
            <a:spLocks noGrp="1"/>
          </p:cNvSpPr>
          <p:nvPr>
            <p:ph type="sldNum" sz="quarter" idx="12"/>
          </p:nvPr>
        </p:nvSpPr>
        <p:spPr/>
        <p:txBody>
          <a:bodyPr/>
          <a:lstStyle/>
          <a:p>
            <a:fld id="{5426991E-DBCC-48B8-A052-4A7693B31CA3}" type="slidenum">
              <a:rPr lang="en-US" smtClean="0"/>
              <a:t>3</a:t>
            </a:fld>
            <a:endParaRPr lang="en-US"/>
          </a:p>
        </p:txBody>
      </p:sp>
      <p:sp>
        <p:nvSpPr>
          <p:cNvPr id="6" name="Footer Placeholder 5">
            <a:extLst>
              <a:ext uri="{FF2B5EF4-FFF2-40B4-BE49-F238E27FC236}">
                <a16:creationId xmlns:a16="http://schemas.microsoft.com/office/drawing/2014/main" id="{955BAA46-2693-4721-BEF3-AD9747C18567}"/>
              </a:ext>
            </a:extLst>
          </p:cNvPr>
          <p:cNvSpPr>
            <a:spLocks noGrp="1"/>
          </p:cNvSpPr>
          <p:nvPr>
            <p:ph type="ftr" sz="quarter" idx="11"/>
          </p:nvPr>
        </p:nvSpPr>
        <p:spPr/>
        <p:txBody>
          <a:bodyPr/>
          <a:lstStyle/>
          <a:p>
            <a:r>
              <a:rPr lang="en-US" sz="1200" dirty="0"/>
              <a:t>William </a:t>
            </a:r>
            <a:r>
              <a:rPr lang="en-US" sz="1200" dirty="0" err="1"/>
              <a:t>Senseman</a:t>
            </a:r>
            <a:r>
              <a:rPr lang="en-US" sz="1200" dirty="0"/>
              <a:t> | October 4, 2017 | SRP Solar Heater</a:t>
            </a:r>
          </a:p>
        </p:txBody>
      </p:sp>
    </p:spTree>
    <p:extLst>
      <p:ext uri="{BB962C8B-B14F-4D97-AF65-F5344CB8AC3E}">
        <p14:creationId xmlns:p14="http://schemas.microsoft.com/office/powerpoint/2010/main" val="174675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F98D2-F804-4493-9B2E-FB8F651DB35B}"/>
              </a:ext>
            </a:extLst>
          </p:cNvPr>
          <p:cNvSpPr>
            <a:spLocks noGrp="1"/>
          </p:cNvSpPr>
          <p:nvPr>
            <p:ph type="title"/>
          </p:nvPr>
        </p:nvSpPr>
        <p:spPr/>
        <p:txBody>
          <a:bodyPr/>
          <a:lstStyle/>
          <a:p>
            <a:r>
              <a:rPr lang="en" dirty="0"/>
              <a:t>Research</a:t>
            </a:r>
            <a:endParaRPr lang="en-US" dirty="0"/>
          </a:p>
        </p:txBody>
      </p:sp>
      <p:sp>
        <p:nvSpPr>
          <p:cNvPr id="3" name="Content Placeholder 2">
            <a:extLst>
              <a:ext uri="{FF2B5EF4-FFF2-40B4-BE49-F238E27FC236}">
                <a16:creationId xmlns:a16="http://schemas.microsoft.com/office/drawing/2014/main" id="{1FF812D7-255C-4453-9D9E-4B9F624B7BB8}"/>
              </a:ext>
            </a:extLst>
          </p:cNvPr>
          <p:cNvSpPr>
            <a:spLocks noGrp="1"/>
          </p:cNvSpPr>
          <p:nvPr>
            <p:ph idx="1"/>
          </p:nvPr>
        </p:nvSpPr>
        <p:spPr/>
        <p:txBody>
          <a:bodyPr/>
          <a:lstStyle/>
          <a:p>
            <a:pPr marL="457200" lvl="0" indent="-228600">
              <a:lnSpc>
                <a:spcPct val="115000"/>
              </a:lnSpc>
              <a:spcBef>
                <a:spcPts val="0"/>
              </a:spcBef>
              <a:spcAft>
                <a:spcPts val="1600"/>
              </a:spcAft>
              <a:buClr>
                <a:srgbClr val="595959"/>
              </a:buClr>
              <a:buFontTx/>
              <a:buChar char="●"/>
            </a:pPr>
            <a:r>
              <a:rPr lang="en" sz="1800" kern="0" dirty="0">
                <a:solidFill>
                  <a:srgbClr val="595959"/>
                </a:solidFill>
                <a:latin typeface="Arial"/>
                <a:cs typeface="Arial"/>
                <a:sym typeface="Arial"/>
              </a:rPr>
              <a:t>PCM melts or thaws to reach a target temperature while using the process of phase change </a:t>
            </a:r>
          </a:p>
          <a:p>
            <a:pPr marL="457200" lvl="0" indent="-228600">
              <a:lnSpc>
                <a:spcPct val="115000"/>
              </a:lnSpc>
              <a:spcBef>
                <a:spcPts val="0"/>
              </a:spcBef>
              <a:spcAft>
                <a:spcPts val="1600"/>
              </a:spcAft>
              <a:buClr>
                <a:srgbClr val="595959"/>
              </a:buClr>
              <a:buFontTx/>
              <a:buChar char="●"/>
            </a:pPr>
            <a:r>
              <a:rPr lang="en" sz="1800" kern="0" dirty="0">
                <a:solidFill>
                  <a:srgbClr val="595959"/>
                </a:solidFill>
                <a:latin typeface="Arial"/>
                <a:cs typeface="Arial"/>
                <a:sym typeface="Arial"/>
              </a:rPr>
              <a:t>Solar air heater has solar panels to operate the fan which pushes the heat into the house which is collected by absorbing the sunlight</a:t>
            </a:r>
          </a:p>
          <a:p>
            <a:pPr marL="457200" lvl="0" indent="-228600">
              <a:lnSpc>
                <a:spcPct val="115000"/>
              </a:lnSpc>
              <a:spcBef>
                <a:spcPts val="0"/>
              </a:spcBef>
              <a:spcAft>
                <a:spcPts val="1600"/>
              </a:spcAft>
              <a:buClr>
                <a:srgbClr val="595959"/>
              </a:buClr>
              <a:buFontTx/>
              <a:buChar char="●"/>
            </a:pPr>
            <a:r>
              <a:rPr lang="en" sz="1800" kern="0" dirty="0">
                <a:solidFill>
                  <a:srgbClr val="595959"/>
                </a:solidFill>
                <a:latin typeface="Arial"/>
                <a:cs typeface="Arial"/>
                <a:sym typeface="Arial"/>
              </a:rPr>
              <a:t>We have researched the Navajo Nation which takes up portions of Arizona, Colorado, New Mexico, and Utah and the modern Hogan.</a:t>
            </a:r>
          </a:p>
          <a:p>
            <a:endParaRPr lang="en-US" dirty="0"/>
          </a:p>
        </p:txBody>
      </p:sp>
      <p:sp>
        <p:nvSpPr>
          <p:cNvPr id="4" name="Slide Number Placeholder 3">
            <a:extLst>
              <a:ext uri="{FF2B5EF4-FFF2-40B4-BE49-F238E27FC236}">
                <a16:creationId xmlns:a16="http://schemas.microsoft.com/office/drawing/2014/main" id="{18A71B4C-BC62-4602-B7C2-840A22B0B0B1}"/>
              </a:ext>
            </a:extLst>
          </p:cNvPr>
          <p:cNvSpPr>
            <a:spLocks noGrp="1"/>
          </p:cNvSpPr>
          <p:nvPr>
            <p:ph type="sldNum" sz="quarter" idx="12"/>
          </p:nvPr>
        </p:nvSpPr>
        <p:spPr/>
        <p:txBody>
          <a:bodyPr/>
          <a:lstStyle/>
          <a:p>
            <a:fld id="{5426991E-DBCC-48B8-A052-4A7693B31CA3}" type="slidenum">
              <a:rPr lang="en-US" smtClean="0"/>
              <a:t>4</a:t>
            </a:fld>
            <a:endParaRPr lang="en-US"/>
          </a:p>
        </p:txBody>
      </p:sp>
      <p:sp>
        <p:nvSpPr>
          <p:cNvPr id="5" name="Footer Placeholder 4">
            <a:extLst>
              <a:ext uri="{FF2B5EF4-FFF2-40B4-BE49-F238E27FC236}">
                <a16:creationId xmlns:a16="http://schemas.microsoft.com/office/drawing/2014/main" id="{70E0701B-A534-4E2D-94D1-BDD41B0AE73D}"/>
              </a:ext>
            </a:extLst>
          </p:cNvPr>
          <p:cNvSpPr>
            <a:spLocks noGrp="1"/>
          </p:cNvSpPr>
          <p:nvPr>
            <p:ph type="ftr" sz="quarter" idx="11"/>
          </p:nvPr>
        </p:nvSpPr>
        <p:spPr/>
        <p:txBody>
          <a:bodyPr/>
          <a:lstStyle/>
          <a:p>
            <a:r>
              <a:rPr lang="en-US" sz="1200" dirty="0"/>
              <a:t>Ahmad </a:t>
            </a:r>
            <a:r>
              <a:rPr lang="en-US" sz="1200" dirty="0" err="1"/>
              <a:t>Abuouf</a:t>
            </a:r>
            <a:r>
              <a:rPr lang="en-US" sz="1200" dirty="0"/>
              <a:t> | October 4, 2017 | SRP Solar Heater</a:t>
            </a:r>
          </a:p>
        </p:txBody>
      </p:sp>
    </p:spTree>
    <p:extLst>
      <p:ext uri="{BB962C8B-B14F-4D97-AF65-F5344CB8AC3E}">
        <p14:creationId xmlns:p14="http://schemas.microsoft.com/office/powerpoint/2010/main" val="882110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22D86-50BF-42E6-B7FD-CCBC80C1200B}"/>
              </a:ext>
            </a:extLst>
          </p:cNvPr>
          <p:cNvSpPr>
            <a:spLocks noGrp="1"/>
          </p:cNvSpPr>
          <p:nvPr>
            <p:ph type="title"/>
          </p:nvPr>
        </p:nvSpPr>
        <p:spPr/>
        <p:txBody>
          <a:bodyPr/>
          <a:lstStyle/>
          <a:p>
            <a:r>
              <a:rPr lang="en" dirty="0"/>
              <a:t>Benchmark</a:t>
            </a:r>
            <a:endParaRPr lang="en-US" dirty="0"/>
          </a:p>
        </p:txBody>
      </p:sp>
      <p:sp>
        <p:nvSpPr>
          <p:cNvPr id="3" name="Content Placeholder 2">
            <a:extLst>
              <a:ext uri="{FF2B5EF4-FFF2-40B4-BE49-F238E27FC236}">
                <a16:creationId xmlns:a16="http://schemas.microsoft.com/office/drawing/2014/main" id="{EB12C393-336D-4574-B65F-A1B7A3F8053C}"/>
              </a:ext>
            </a:extLst>
          </p:cNvPr>
          <p:cNvSpPr>
            <a:spLocks noGrp="1"/>
          </p:cNvSpPr>
          <p:nvPr>
            <p:ph idx="1"/>
          </p:nvPr>
        </p:nvSpPr>
        <p:spPr>
          <a:xfrm>
            <a:off x="1097280" y="1845734"/>
            <a:ext cx="5463540" cy="4023360"/>
          </a:xfrm>
        </p:spPr>
        <p:txBody>
          <a:bodyPr/>
          <a:lstStyle/>
          <a:p>
            <a:pPr marL="457200" lvl="0" indent="-228600">
              <a:lnSpc>
                <a:spcPct val="115000"/>
              </a:lnSpc>
              <a:spcBef>
                <a:spcPts val="0"/>
              </a:spcBef>
              <a:spcAft>
                <a:spcPts val="1600"/>
              </a:spcAft>
              <a:buClr>
                <a:srgbClr val="595959"/>
              </a:buClr>
              <a:buFontTx/>
              <a:buChar char="●"/>
            </a:pPr>
            <a:r>
              <a:rPr lang="en" sz="1800" kern="0" dirty="0">
                <a:solidFill>
                  <a:srgbClr val="595959"/>
                </a:solidFill>
                <a:latin typeface="Arial"/>
                <a:cs typeface="Arial"/>
                <a:sym typeface="Arial"/>
              </a:rPr>
              <a:t>Most existing designs are DIY projects similar to the concept shown here but there are some on the market that cost as much as $3,500</a:t>
            </a:r>
          </a:p>
          <a:p>
            <a:pPr marL="457200" lvl="0" indent="-228600">
              <a:lnSpc>
                <a:spcPct val="115000"/>
              </a:lnSpc>
              <a:spcBef>
                <a:spcPts val="0"/>
              </a:spcBef>
              <a:spcAft>
                <a:spcPts val="1600"/>
              </a:spcAft>
              <a:buClr>
                <a:srgbClr val="595959"/>
              </a:buClr>
              <a:buFontTx/>
              <a:buChar char="●"/>
            </a:pPr>
            <a:r>
              <a:rPr lang="en" sz="1800" kern="0" dirty="0">
                <a:solidFill>
                  <a:srgbClr val="595959"/>
                </a:solidFill>
                <a:latin typeface="Arial"/>
                <a:cs typeface="Arial"/>
                <a:sym typeface="Arial"/>
              </a:rPr>
              <a:t>They all have different ways to capture the heat from solar panels to running a black pipe through the panel by absorption</a:t>
            </a:r>
          </a:p>
          <a:p>
            <a:pPr marL="457200" lvl="0" indent="-228600">
              <a:lnSpc>
                <a:spcPct val="115000"/>
              </a:lnSpc>
              <a:spcBef>
                <a:spcPts val="0"/>
              </a:spcBef>
              <a:spcAft>
                <a:spcPts val="1600"/>
              </a:spcAft>
              <a:buClr>
                <a:srgbClr val="595959"/>
              </a:buClr>
              <a:buFontTx/>
              <a:buChar char="●"/>
            </a:pPr>
            <a:r>
              <a:rPr lang="en" sz="1800" kern="0" dirty="0">
                <a:solidFill>
                  <a:srgbClr val="595959"/>
                </a:solidFill>
                <a:latin typeface="Arial"/>
                <a:cs typeface="Arial"/>
                <a:sym typeface="Arial"/>
              </a:rPr>
              <a:t>Then most run the heat back through the house with a small fan at the bottom of the panel </a:t>
            </a:r>
          </a:p>
          <a:p>
            <a:endParaRPr lang="en-US" dirty="0"/>
          </a:p>
        </p:txBody>
      </p:sp>
      <p:pic>
        <p:nvPicPr>
          <p:cNvPr id="4" name="Shape 79">
            <a:extLst>
              <a:ext uri="{FF2B5EF4-FFF2-40B4-BE49-F238E27FC236}">
                <a16:creationId xmlns:a16="http://schemas.microsoft.com/office/drawing/2014/main" id="{8845F9A4-0AE3-4593-AC8B-0BDA9605A12C}"/>
              </a:ext>
            </a:extLst>
          </p:cNvPr>
          <p:cNvPicPr preferRelativeResize="0"/>
          <p:nvPr/>
        </p:nvPicPr>
        <p:blipFill>
          <a:blip r:embed="rId2">
            <a:alphaModFix/>
          </a:blip>
          <a:stretch>
            <a:fillRect/>
          </a:stretch>
        </p:blipFill>
        <p:spPr>
          <a:xfrm>
            <a:off x="7473390" y="1869539"/>
            <a:ext cx="2690700" cy="3975750"/>
          </a:xfrm>
          <a:prstGeom prst="rect">
            <a:avLst/>
          </a:prstGeom>
          <a:noFill/>
          <a:ln>
            <a:noFill/>
          </a:ln>
        </p:spPr>
      </p:pic>
      <p:sp>
        <p:nvSpPr>
          <p:cNvPr id="5" name="Slide Number Placeholder 4">
            <a:extLst>
              <a:ext uri="{FF2B5EF4-FFF2-40B4-BE49-F238E27FC236}">
                <a16:creationId xmlns:a16="http://schemas.microsoft.com/office/drawing/2014/main" id="{7A6509BB-157F-426F-9E53-70B899D7027A}"/>
              </a:ext>
            </a:extLst>
          </p:cNvPr>
          <p:cNvSpPr>
            <a:spLocks noGrp="1"/>
          </p:cNvSpPr>
          <p:nvPr>
            <p:ph type="sldNum" sz="quarter" idx="12"/>
          </p:nvPr>
        </p:nvSpPr>
        <p:spPr/>
        <p:txBody>
          <a:bodyPr/>
          <a:lstStyle/>
          <a:p>
            <a:fld id="{5426991E-DBCC-48B8-A052-4A7693B31CA3}" type="slidenum">
              <a:rPr lang="en-US" smtClean="0"/>
              <a:t>5</a:t>
            </a:fld>
            <a:endParaRPr lang="en-US"/>
          </a:p>
        </p:txBody>
      </p:sp>
      <p:sp>
        <p:nvSpPr>
          <p:cNvPr id="6" name="Footer Placeholder 5">
            <a:extLst>
              <a:ext uri="{FF2B5EF4-FFF2-40B4-BE49-F238E27FC236}">
                <a16:creationId xmlns:a16="http://schemas.microsoft.com/office/drawing/2014/main" id="{FC32737E-CE32-4D75-A861-5A26A0DA56F4}"/>
              </a:ext>
            </a:extLst>
          </p:cNvPr>
          <p:cNvSpPr>
            <a:spLocks noGrp="1"/>
          </p:cNvSpPr>
          <p:nvPr>
            <p:ph type="ftr" sz="quarter" idx="11"/>
          </p:nvPr>
        </p:nvSpPr>
        <p:spPr/>
        <p:txBody>
          <a:bodyPr/>
          <a:lstStyle/>
          <a:p>
            <a:r>
              <a:rPr lang="en-US" sz="1200" dirty="0"/>
              <a:t>Taylor McCormick | October 4, 2017 | SRP Solar Heater</a:t>
            </a:r>
          </a:p>
        </p:txBody>
      </p:sp>
    </p:spTree>
    <p:extLst>
      <p:ext uri="{BB962C8B-B14F-4D97-AF65-F5344CB8AC3E}">
        <p14:creationId xmlns:p14="http://schemas.microsoft.com/office/powerpoint/2010/main" val="4066803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76C87-030A-460A-A556-4EDFAB0425AB}"/>
              </a:ext>
            </a:extLst>
          </p:cNvPr>
          <p:cNvSpPr>
            <a:spLocks noGrp="1"/>
          </p:cNvSpPr>
          <p:nvPr>
            <p:ph type="title"/>
          </p:nvPr>
        </p:nvSpPr>
        <p:spPr/>
        <p:txBody>
          <a:bodyPr/>
          <a:lstStyle/>
          <a:p>
            <a:r>
              <a:rPr lang="en" dirty="0"/>
              <a:t>Design Requirements</a:t>
            </a:r>
            <a:endParaRPr lang="en-US" dirty="0"/>
          </a:p>
        </p:txBody>
      </p:sp>
      <p:sp>
        <p:nvSpPr>
          <p:cNvPr id="3" name="Content Placeholder 2">
            <a:extLst>
              <a:ext uri="{FF2B5EF4-FFF2-40B4-BE49-F238E27FC236}">
                <a16:creationId xmlns:a16="http://schemas.microsoft.com/office/drawing/2014/main" id="{9AA9B742-3A68-45EE-8C4C-02B511590464}"/>
              </a:ext>
            </a:extLst>
          </p:cNvPr>
          <p:cNvSpPr>
            <a:spLocks noGrp="1"/>
          </p:cNvSpPr>
          <p:nvPr>
            <p:ph idx="1"/>
          </p:nvPr>
        </p:nvSpPr>
        <p:spPr/>
        <p:txBody>
          <a:bodyPr>
            <a:normAutofit lnSpcReduction="10000"/>
          </a:bodyPr>
          <a:lstStyle/>
          <a:p>
            <a:pPr marL="457200" lvl="0" indent="-228600">
              <a:lnSpc>
                <a:spcPct val="115000"/>
              </a:lnSpc>
              <a:spcBef>
                <a:spcPts val="0"/>
              </a:spcBef>
              <a:spcAft>
                <a:spcPts val="1600"/>
              </a:spcAft>
              <a:buClr>
                <a:srgbClr val="595959"/>
              </a:buClr>
              <a:buFontTx/>
              <a:buChar char="●"/>
            </a:pPr>
            <a:r>
              <a:rPr lang="en" sz="1800" kern="0" dirty="0">
                <a:solidFill>
                  <a:srgbClr val="595959"/>
                </a:solidFill>
                <a:latin typeface="Arial"/>
                <a:cs typeface="Arial"/>
                <a:sym typeface="Arial"/>
              </a:rPr>
              <a:t>Must be able to heat a hogan or Navajo home off the grid</a:t>
            </a:r>
          </a:p>
          <a:p>
            <a:pPr marL="457200" lvl="0" indent="-228600">
              <a:lnSpc>
                <a:spcPct val="115000"/>
              </a:lnSpc>
              <a:spcBef>
                <a:spcPts val="0"/>
              </a:spcBef>
              <a:spcAft>
                <a:spcPts val="1600"/>
              </a:spcAft>
              <a:buClr>
                <a:srgbClr val="595959"/>
              </a:buClr>
              <a:buFontTx/>
              <a:buChar char="●"/>
            </a:pPr>
            <a:r>
              <a:rPr lang="en" sz="1800" kern="0" dirty="0">
                <a:solidFill>
                  <a:srgbClr val="595959"/>
                </a:solidFill>
                <a:latin typeface="Arial"/>
                <a:cs typeface="Arial"/>
                <a:sym typeface="Arial"/>
              </a:rPr>
              <a:t>Solar heater for a modern hogan</a:t>
            </a:r>
          </a:p>
          <a:p>
            <a:pPr marL="457200" lvl="0" indent="-228600">
              <a:lnSpc>
                <a:spcPct val="115000"/>
              </a:lnSpc>
              <a:spcBef>
                <a:spcPts val="0"/>
              </a:spcBef>
              <a:spcAft>
                <a:spcPts val="1600"/>
              </a:spcAft>
              <a:buClr>
                <a:srgbClr val="595959"/>
              </a:buClr>
              <a:buFontTx/>
              <a:buChar char="●"/>
            </a:pPr>
            <a:r>
              <a:rPr lang="en" sz="1800" kern="0" dirty="0">
                <a:solidFill>
                  <a:srgbClr val="595959"/>
                </a:solidFill>
                <a:latin typeface="Arial"/>
                <a:cs typeface="Arial"/>
                <a:sym typeface="Arial"/>
              </a:rPr>
              <a:t>Solar heater is to be mounted outside the hogan during the day</a:t>
            </a:r>
          </a:p>
          <a:p>
            <a:pPr marL="457200" lvl="0" indent="-228600">
              <a:lnSpc>
                <a:spcPct val="115000"/>
              </a:lnSpc>
              <a:spcBef>
                <a:spcPts val="0"/>
              </a:spcBef>
              <a:spcAft>
                <a:spcPts val="1600"/>
              </a:spcAft>
              <a:buClr>
                <a:srgbClr val="595959"/>
              </a:buClr>
              <a:buFontTx/>
              <a:buChar char="●"/>
            </a:pPr>
            <a:r>
              <a:rPr lang="en" sz="1800" kern="0" dirty="0">
                <a:solidFill>
                  <a:srgbClr val="595959"/>
                </a:solidFill>
                <a:latin typeface="Arial"/>
                <a:cs typeface="Arial"/>
                <a:sym typeface="Arial"/>
              </a:rPr>
              <a:t>PCM material goes inside the house at night after being heated</a:t>
            </a:r>
          </a:p>
          <a:p>
            <a:pPr marL="457200" lvl="0" indent="-228600">
              <a:lnSpc>
                <a:spcPct val="115000"/>
              </a:lnSpc>
              <a:spcBef>
                <a:spcPts val="0"/>
              </a:spcBef>
              <a:spcAft>
                <a:spcPts val="1600"/>
              </a:spcAft>
              <a:buClr>
                <a:srgbClr val="595959"/>
              </a:buClr>
              <a:buFontTx/>
              <a:buChar char="●"/>
            </a:pPr>
            <a:r>
              <a:rPr lang="en" sz="1800" kern="0" dirty="0">
                <a:solidFill>
                  <a:srgbClr val="595959"/>
                </a:solidFill>
                <a:latin typeface="Arial"/>
                <a:cs typeface="Arial"/>
                <a:sym typeface="Arial"/>
              </a:rPr>
              <a:t>Must be able to heat home in harsh weather conditions</a:t>
            </a:r>
          </a:p>
          <a:p>
            <a:pPr marL="806958" lvl="1" indent="-285750">
              <a:lnSpc>
                <a:spcPct val="115000"/>
              </a:lnSpc>
              <a:spcBef>
                <a:spcPts val="0"/>
              </a:spcBef>
              <a:spcAft>
                <a:spcPts val="1600"/>
              </a:spcAft>
              <a:buClr>
                <a:srgbClr val="595959"/>
              </a:buClr>
              <a:buFont typeface="Courier New" panose="02070309020205020404" pitchFamily="49" charset="0"/>
              <a:buChar char="o"/>
            </a:pPr>
            <a:r>
              <a:rPr lang="en" sz="1600" kern="0" dirty="0">
                <a:solidFill>
                  <a:srgbClr val="595959"/>
                </a:solidFill>
                <a:latin typeface="Arial"/>
                <a:cs typeface="Arial"/>
                <a:sym typeface="Arial"/>
              </a:rPr>
              <a:t>Snow</a:t>
            </a:r>
          </a:p>
          <a:p>
            <a:pPr marL="806958" lvl="1" indent="-285750">
              <a:lnSpc>
                <a:spcPct val="115000"/>
              </a:lnSpc>
              <a:spcBef>
                <a:spcPts val="0"/>
              </a:spcBef>
              <a:spcAft>
                <a:spcPts val="1600"/>
              </a:spcAft>
              <a:buClr>
                <a:srgbClr val="595959"/>
              </a:buClr>
              <a:buFont typeface="Courier New" panose="02070309020205020404" pitchFamily="49" charset="0"/>
              <a:buChar char="o"/>
            </a:pPr>
            <a:r>
              <a:rPr lang="en-US" sz="1600" kern="0" dirty="0">
                <a:solidFill>
                  <a:srgbClr val="595959"/>
                </a:solidFill>
                <a:latin typeface="Arial"/>
                <a:cs typeface="Arial"/>
                <a:sym typeface="Arial"/>
              </a:rPr>
              <a:t>Rain</a:t>
            </a:r>
          </a:p>
          <a:p>
            <a:pPr marL="806958" lvl="1" indent="-285750">
              <a:lnSpc>
                <a:spcPct val="115000"/>
              </a:lnSpc>
              <a:spcBef>
                <a:spcPts val="0"/>
              </a:spcBef>
              <a:spcAft>
                <a:spcPts val="1600"/>
              </a:spcAft>
              <a:buClr>
                <a:srgbClr val="595959"/>
              </a:buClr>
              <a:buFont typeface="Courier New" panose="02070309020205020404" pitchFamily="49" charset="0"/>
              <a:buChar char="o"/>
            </a:pPr>
            <a:r>
              <a:rPr lang="en-US" sz="1600" kern="0" dirty="0">
                <a:solidFill>
                  <a:srgbClr val="595959"/>
                </a:solidFill>
                <a:latin typeface="Arial"/>
                <a:cs typeface="Arial"/>
                <a:sym typeface="Arial"/>
              </a:rPr>
              <a:t>Wind</a:t>
            </a:r>
            <a:endParaRPr lang="en" sz="1600" kern="0" dirty="0">
              <a:solidFill>
                <a:srgbClr val="595959"/>
              </a:solidFill>
              <a:latin typeface="Arial"/>
              <a:cs typeface="Arial"/>
              <a:sym typeface="Arial"/>
            </a:endParaRPr>
          </a:p>
          <a:p>
            <a:endParaRPr lang="en-US" dirty="0"/>
          </a:p>
        </p:txBody>
      </p:sp>
      <p:sp>
        <p:nvSpPr>
          <p:cNvPr id="5" name="Slide Number Placeholder 4">
            <a:extLst>
              <a:ext uri="{FF2B5EF4-FFF2-40B4-BE49-F238E27FC236}">
                <a16:creationId xmlns:a16="http://schemas.microsoft.com/office/drawing/2014/main" id="{F0B00523-99BB-496D-9CE4-EC94BD1564A5}"/>
              </a:ext>
            </a:extLst>
          </p:cNvPr>
          <p:cNvSpPr>
            <a:spLocks noGrp="1"/>
          </p:cNvSpPr>
          <p:nvPr>
            <p:ph type="sldNum" sz="quarter" idx="12"/>
          </p:nvPr>
        </p:nvSpPr>
        <p:spPr/>
        <p:txBody>
          <a:bodyPr/>
          <a:lstStyle/>
          <a:p>
            <a:fld id="{5426991E-DBCC-48B8-A052-4A7693B31CA3}" type="slidenum">
              <a:rPr lang="en-US" smtClean="0"/>
              <a:t>6</a:t>
            </a:fld>
            <a:endParaRPr lang="en-US"/>
          </a:p>
        </p:txBody>
      </p:sp>
      <p:sp>
        <p:nvSpPr>
          <p:cNvPr id="6" name="Footer Placeholder 5">
            <a:extLst>
              <a:ext uri="{FF2B5EF4-FFF2-40B4-BE49-F238E27FC236}">
                <a16:creationId xmlns:a16="http://schemas.microsoft.com/office/drawing/2014/main" id="{181977D8-49F9-4764-BEC1-E58F8E9C9DCD}"/>
              </a:ext>
            </a:extLst>
          </p:cNvPr>
          <p:cNvSpPr>
            <a:spLocks noGrp="1"/>
          </p:cNvSpPr>
          <p:nvPr>
            <p:ph type="ftr" sz="quarter" idx="11"/>
          </p:nvPr>
        </p:nvSpPr>
        <p:spPr/>
        <p:txBody>
          <a:bodyPr/>
          <a:lstStyle/>
          <a:p>
            <a:r>
              <a:rPr lang="en-US" sz="1200" dirty="0"/>
              <a:t>Tatum Begay | October 4, 2017 | SRP Solar Heater</a:t>
            </a:r>
          </a:p>
        </p:txBody>
      </p:sp>
    </p:spTree>
    <p:extLst>
      <p:ext uri="{BB962C8B-B14F-4D97-AF65-F5344CB8AC3E}">
        <p14:creationId xmlns:p14="http://schemas.microsoft.com/office/powerpoint/2010/main" val="401679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61BA-6759-4EC4-853A-BD0B8DDF52B5}"/>
              </a:ext>
            </a:extLst>
          </p:cNvPr>
          <p:cNvSpPr>
            <a:spLocks noGrp="1"/>
          </p:cNvSpPr>
          <p:nvPr>
            <p:ph type="title"/>
          </p:nvPr>
        </p:nvSpPr>
        <p:spPr/>
        <p:txBody>
          <a:bodyPr/>
          <a:lstStyle/>
          <a:p>
            <a:r>
              <a:rPr lang="en" dirty="0"/>
              <a:t>Consumer Requirements</a:t>
            </a:r>
            <a:endParaRPr lang="en-US" dirty="0"/>
          </a:p>
        </p:txBody>
      </p:sp>
      <p:sp>
        <p:nvSpPr>
          <p:cNvPr id="3" name="Content Placeholder 2">
            <a:extLst>
              <a:ext uri="{FF2B5EF4-FFF2-40B4-BE49-F238E27FC236}">
                <a16:creationId xmlns:a16="http://schemas.microsoft.com/office/drawing/2014/main" id="{C792042C-E2C5-4266-8D32-BAD557CCFBE7}"/>
              </a:ext>
            </a:extLst>
          </p:cNvPr>
          <p:cNvSpPr>
            <a:spLocks noGrp="1"/>
          </p:cNvSpPr>
          <p:nvPr>
            <p:ph idx="1"/>
          </p:nvPr>
        </p:nvSpPr>
        <p:spPr/>
        <p:txBody>
          <a:bodyPr/>
          <a:lstStyle/>
          <a:p>
            <a:pPr marL="457200" lvl="0" indent="-228600">
              <a:lnSpc>
                <a:spcPct val="115000"/>
              </a:lnSpc>
              <a:spcBef>
                <a:spcPts val="0"/>
              </a:spcBef>
              <a:spcAft>
                <a:spcPts val="1600"/>
              </a:spcAft>
              <a:buClr>
                <a:srgbClr val="595959"/>
              </a:buClr>
              <a:buFontTx/>
              <a:buChar char="●"/>
            </a:pPr>
            <a:r>
              <a:rPr lang="en" sz="1800" kern="0" dirty="0">
                <a:solidFill>
                  <a:srgbClr val="595959"/>
                </a:solidFill>
                <a:latin typeface="Arial"/>
                <a:cs typeface="Arial"/>
                <a:sym typeface="Arial"/>
              </a:rPr>
              <a:t>Must use SolarThermiX solar heater and PCM</a:t>
            </a:r>
          </a:p>
          <a:p>
            <a:pPr marL="457200" lvl="0" indent="-228600">
              <a:lnSpc>
                <a:spcPct val="115000"/>
              </a:lnSpc>
              <a:spcBef>
                <a:spcPts val="0"/>
              </a:spcBef>
              <a:spcAft>
                <a:spcPts val="1600"/>
              </a:spcAft>
              <a:buClr>
                <a:srgbClr val="595959"/>
              </a:buClr>
              <a:buFontTx/>
              <a:buChar char="●"/>
            </a:pPr>
            <a:r>
              <a:rPr lang="en" sz="1800" kern="0" dirty="0">
                <a:solidFill>
                  <a:srgbClr val="595959"/>
                </a:solidFill>
                <a:latin typeface="Arial"/>
                <a:cs typeface="Arial"/>
                <a:sym typeface="Arial"/>
              </a:rPr>
              <a:t>Solar heater must be able to generate energy during inclement weather or cloudy days</a:t>
            </a:r>
          </a:p>
          <a:p>
            <a:pPr marL="457200" lvl="0" indent="-228600">
              <a:lnSpc>
                <a:spcPct val="115000"/>
              </a:lnSpc>
              <a:spcBef>
                <a:spcPts val="0"/>
              </a:spcBef>
              <a:spcAft>
                <a:spcPts val="1600"/>
              </a:spcAft>
              <a:buClr>
                <a:srgbClr val="595959"/>
              </a:buClr>
              <a:buFontTx/>
              <a:buChar char="●"/>
            </a:pPr>
            <a:r>
              <a:rPr lang="en" sz="1800" kern="0" dirty="0">
                <a:solidFill>
                  <a:srgbClr val="595959"/>
                </a:solidFill>
                <a:latin typeface="Arial"/>
                <a:cs typeface="Arial"/>
                <a:sym typeface="Arial"/>
              </a:rPr>
              <a:t>Solar heater must be able to heat the hogan throught the night</a:t>
            </a:r>
          </a:p>
          <a:p>
            <a:pPr marL="457200" lvl="0" indent="-228600">
              <a:lnSpc>
                <a:spcPct val="115000"/>
              </a:lnSpc>
              <a:spcBef>
                <a:spcPts val="0"/>
              </a:spcBef>
              <a:spcAft>
                <a:spcPts val="1600"/>
              </a:spcAft>
              <a:buClr>
                <a:srgbClr val="595959"/>
              </a:buClr>
              <a:buFontTx/>
              <a:buChar char="●"/>
            </a:pPr>
            <a:r>
              <a:rPr lang="en" sz="1800" kern="0" dirty="0">
                <a:solidFill>
                  <a:srgbClr val="595959"/>
                </a:solidFill>
                <a:latin typeface="Arial"/>
                <a:cs typeface="Arial"/>
                <a:sym typeface="Arial"/>
              </a:rPr>
              <a:t>Solar heater must to easy to operate and maintain</a:t>
            </a:r>
          </a:p>
          <a:p>
            <a:endParaRPr lang="en-US" dirty="0"/>
          </a:p>
        </p:txBody>
      </p:sp>
      <p:sp>
        <p:nvSpPr>
          <p:cNvPr id="4" name="Slide Number Placeholder 3">
            <a:extLst>
              <a:ext uri="{FF2B5EF4-FFF2-40B4-BE49-F238E27FC236}">
                <a16:creationId xmlns:a16="http://schemas.microsoft.com/office/drawing/2014/main" id="{6A31EEAC-D879-414E-BF05-FE51FEBF9BDE}"/>
              </a:ext>
            </a:extLst>
          </p:cNvPr>
          <p:cNvSpPr>
            <a:spLocks noGrp="1"/>
          </p:cNvSpPr>
          <p:nvPr>
            <p:ph type="sldNum" sz="quarter" idx="12"/>
          </p:nvPr>
        </p:nvSpPr>
        <p:spPr/>
        <p:txBody>
          <a:bodyPr/>
          <a:lstStyle/>
          <a:p>
            <a:fld id="{5426991E-DBCC-48B8-A052-4A7693B31CA3}" type="slidenum">
              <a:rPr lang="en-US" smtClean="0"/>
              <a:t>7</a:t>
            </a:fld>
            <a:endParaRPr lang="en-US"/>
          </a:p>
        </p:txBody>
      </p:sp>
      <p:sp>
        <p:nvSpPr>
          <p:cNvPr id="5" name="Footer Placeholder 4">
            <a:extLst>
              <a:ext uri="{FF2B5EF4-FFF2-40B4-BE49-F238E27FC236}">
                <a16:creationId xmlns:a16="http://schemas.microsoft.com/office/drawing/2014/main" id="{FE7DCE01-A9FF-43E8-9DAC-946B4D18DC75}"/>
              </a:ext>
            </a:extLst>
          </p:cNvPr>
          <p:cNvSpPr>
            <a:spLocks noGrp="1"/>
          </p:cNvSpPr>
          <p:nvPr>
            <p:ph type="ftr" sz="quarter" idx="11"/>
          </p:nvPr>
        </p:nvSpPr>
        <p:spPr/>
        <p:txBody>
          <a:bodyPr/>
          <a:lstStyle/>
          <a:p>
            <a:r>
              <a:rPr lang="en-US" sz="1200" dirty="0"/>
              <a:t>Brandon Dunn  | October 4, 2017 | SRP Solar Heater</a:t>
            </a:r>
          </a:p>
        </p:txBody>
      </p:sp>
    </p:spTree>
    <p:extLst>
      <p:ext uri="{BB962C8B-B14F-4D97-AF65-F5344CB8AC3E}">
        <p14:creationId xmlns:p14="http://schemas.microsoft.com/office/powerpoint/2010/main" val="1206477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86B3-5909-4E7A-B27C-0F03EB8B7E7A}"/>
              </a:ext>
            </a:extLst>
          </p:cNvPr>
          <p:cNvSpPr>
            <a:spLocks noGrp="1"/>
          </p:cNvSpPr>
          <p:nvPr>
            <p:ph type="title"/>
          </p:nvPr>
        </p:nvSpPr>
        <p:spPr/>
        <p:txBody>
          <a:bodyPr/>
          <a:lstStyle/>
          <a:p>
            <a:r>
              <a:rPr lang="en" dirty="0"/>
              <a:t>Engineering Requirements</a:t>
            </a:r>
            <a:endParaRPr lang="en-US" dirty="0"/>
          </a:p>
        </p:txBody>
      </p:sp>
      <p:sp>
        <p:nvSpPr>
          <p:cNvPr id="3" name="Content Placeholder 2">
            <a:extLst>
              <a:ext uri="{FF2B5EF4-FFF2-40B4-BE49-F238E27FC236}">
                <a16:creationId xmlns:a16="http://schemas.microsoft.com/office/drawing/2014/main" id="{162CC790-AAA1-4523-8463-626F0A2BCB8B}"/>
              </a:ext>
            </a:extLst>
          </p:cNvPr>
          <p:cNvSpPr>
            <a:spLocks noGrp="1"/>
          </p:cNvSpPr>
          <p:nvPr>
            <p:ph idx="1"/>
          </p:nvPr>
        </p:nvSpPr>
        <p:spPr/>
        <p:txBody>
          <a:bodyPr/>
          <a:lstStyle/>
          <a:p>
            <a:pPr marL="457200" lvl="0" indent="-228600">
              <a:lnSpc>
                <a:spcPct val="115000"/>
              </a:lnSpc>
              <a:spcBef>
                <a:spcPts val="0"/>
              </a:spcBef>
              <a:spcAft>
                <a:spcPts val="1600"/>
              </a:spcAft>
              <a:buClr>
                <a:srgbClr val="595959"/>
              </a:buClr>
              <a:buFontTx/>
              <a:buChar char="●"/>
            </a:pPr>
            <a:r>
              <a:rPr lang="en" sz="1800" kern="0" dirty="0">
                <a:solidFill>
                  <a:srgbClr val="595959"/>
                </a:solidFill>
                <a:latin typeface="Arial"/>
                <a:cs typeface="Arial"/>
                <a:sym typeface="Arial"/>
              </a:rPr>
              <a:t>Phase change material must retain temperature between 75° to 80° Fahrenheit when removed from the solar air heater</a:t>
            </a:r>
          </a:p>
          <a:p>
            <a:pPr marL="457200" lvl="0" indent="-228600">
              <a:lnSpc>
                <a:spcPct val="115000"/>
              </a:lnSpc>
              <a:spcBef>
                <a:spcPts val="0"/>
              </a:spcBef>
              <a:spcAft>
                <a:spcPts val="1600"/>
              </a:spcAft>
              <a:buClr>
                <a:srgbClr val="595959"/>
              </a:buClr>
              <a:buFontTx/>
              <a:buChar char="●"/>
            </a:pPr>
            <a:r>
              <a:rPr lang="en" sz="1800" kern="0" dirty="0">
                <a:solidFill>
                  <a:srgbClr val="595959"/>
                </a:solidFill>
                <a:latin typeface="Arial"/>
                <a:cs typeface="Arial"/>
                <a:sym typeface="Arial"/>
              </a:rPr>
              <a:t>Solar heater and phase change material must be able to have a lifetime expectancy of at least 10 years</a:t>
            </a:r>
          </a:p>
          <a:p>
            <a:pPr marL="457200" lvl="0" indent="-228600">
              <a:lnSpc>
                <a:spcPct val="115000"/>
              </a:lnSpc>
              <a:spcBef>
                <a:spcPts val="0"/>
              </a:spcBef>
              <a:spcAft>
                <a:spcPts val="1600"/>
              </a:spcAft>
              <a:buClr>
                <a:srgbClr val="595959"/>
              </a:buClr>
              <a:buFontTx/>
              <a:buChar char="●"/>
            </a:pPr>
            <a:r>
              <a:rPr lang="en" sz="1800" kern="0" dirty="0">
                <a:solidFill>
                  <a:srgbClr val="595959"/>
                </a:solidFill>
                <a:latin typeface="Arial"/>
                <a:cs typeface="Arial"/>
                <a:sym typeface="Arial"/>
              </a:rPr>
              <a:t>Must be able to heat phase change material a minimum of 8 hours during the day</a:t>
            </a:r>
          </a:p>
          <a:p>
            <a:pPr marL="457200" lvl="0" indent="-228600">
              <a:lnSpc>
                <a:spcPct val="115000"/>
              </a:lnSpc>
              <a:spcBef>
                <a:spcPts val="0"/>
              </a:spcBef>
              <a:spcAft>
                <a:spcPts val="1600"/>
              </a:spcAft>
              <a:buClr>
                <a:srgbClr val="595959"/>
              </a:buClr>
              <a:buFontTx/>
              <a:buChar char="●"/>
            </a:pPr>
            <a:r>
              <a:rPr lang="en" sz="1800" kern="0" dirty="0">
                <a:solidFill>
                  <a:srgbClr val="595959"/>
                </a:solidFill>
                <a:latin typeface="Arial"/>
                <a:cs typeface="Arial"/>
                <a:sym typeface="Arial"/>
              </a:rPr>
              <a:t>Solar Air Heater generates 7.9 MJ/hr by solar energy.</a:t>
            </a:r>
          </a:p>
          <a:p>
            <a:endParaRPr lang="en-US" dirty="0"/>
          </a:p>
        </p:txBody>
      </p:sp>
      <p:sp>
        <p:nvSpPr>
          <p:cNvPr id="4" name="Slide Number Placeholder 3">
            <a:extLst>
              <a:ext uri="{FF2B5EF4-FFF2-40B4-BE49-F238E27FC236}">
                <a16:creationId xmlns:a16="http://schemas.microsoft.com/office/drawing/2014/main" id="{713C23FE-DAB8-4ADA-AF03-1F5768B3B49D}"/>
              </a:ext>
            </a:extLst>
          </p:cNvPr>
          <p:cNvSpPr>
            <a:spLocks noGrp="1"/>
          </p:cNvSpPr>
          <p:nvPr>
            <p:ph type="sldNum" sz="quarter" idx="12"/>
          </p:nvPr>
        </p:nvSpPr>
        <p:spPr/>
        <p:txBody>
          <a:bodyPr/>
          <a:lstStyle/>
          <a:p>
            <a:fld id="{5426991E-DBCC-48B8-A052-4A7693B31CA3}" type="slidenum">
              <a:rPr lang="en-US" smtClean="0"/>
              <a:t>8</a:t>
            </a:fld>
            <a:endParaRPr lang="en-US"/>
          </a:p>
        </p:txBody>
      </p:sp>
      <p:sp>
        <p:nvSpPr>
          <p:cNvPr id="5" name="Footer Placeholder 4">
            <a:extLst>
              <a:ext uri="{FF2B5EF4-FFF2-40B4-BE49-F238E27FC236}">
                <a16:creationId xmlns:a16="http://schemas.microsoft.com/office/drawing/2014/main" id="{77D50A33-6958-4FC0-B031-AA98208AB3B0}"/>
              </a:ext>
            </a:extLst>
          </p:cNvPr>
          <p:cNvSpPr>
            <a:spLocks noGrp="1"/>
          </p:cNvSpPr>
          <p:nvPr>
            <p:ph type="ftr" sz="quarter" idx="11"/>
          </p:nvPr>
        </p:nvSpPr>
        <p:spPr/>
        <p:txBody>
          <a:bodyPr/>
          <a:lstStyle/>
          <a:p>
            <a:r>
              <a:rPr lang="en-US" sz="1200" dirty="0"/>
              <a:t>William </a:t>
            </a:r>
            <a:r>
              <a:rPr lang="en-US" sz="1200" dirty="0" err="1"/>
              <a:t>Senseman</a:t>
            </a:r>
            <a:r>
              <a:rPr lang="en-US" sz="1200" dirty="0"/>
              <a:t> | October 4, 2017 | SRP Solar Heater</a:t>
            </a:r>
          </a:p>
        </p:txBody>
      </p:sp>
    </p:spTree>
    <p:extLst>
      <p:ext uri="{BB962C8B-B14F-4D97-AF65-F5344CB8AC3E}">
        <p14:creationId xmlns:p14="http://schemas.microsoft.com/office/powerpoint/2010/main" val="914704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49419-E205-4778-8CA4-18AC321C5C74}"/>
              </a:ext>
            </a:extLst>
          </p:cNvPr>
          <p:cNvSpPr>
            <a:spLocks noGrp="1"/>
          </p:cNvSpPr>
          <p:nvPr>
            <p:ph type="title"/>
          </p:nvPr>
        </p:nvSpPr>
        <p:spPr/>
        <p:txBody>
          <a:bodyPr/>
          <a:lstStyle/>
          <a:p>
            <a:r>
              <a:rPr lang="en" dirty="0"/>
              <a:t>Designs Considered</a:t>
            </a:r>
            <a:endParaRPr lang="en-US" dirty="0"/>
          </a:p>
        </p:txBody>
      </p:sp>
      <p:pic>
        <p:nvPicPr>
          <p:cNvPr id="4" name="Shape 107">
            <a:extLst>
              <a:ext uri="{FF2B5EF4-FFF2-40B4-BE49-F238E27FC236}">
                <a16:creationId xmlns:a16="http://schemas.microsoft.com/office/drawing/2014/main" id="{05BB6D8B-CE44-4146-B756-535B1E8B716F}"/>
              </a:ext>
            </a:extLst>
          </p:cNvPr>
          <p:cNvPicPr preferRelativeResize="0">
            <a:picLocks noGrp="1"/>
          </p:cNvPicPr>
          <p:nvPr>
            <p:ph idx="1"/>
          </p:nvPr>
        </p:nvPicPr>
        <p:blipFill>
          <a:blip r:embed="rId2">
            <a:alphaModFix/>
          </a:blip>
          <a:stretch>
            <a:fillRect/>
          </a:stretch>
        </p:blipFill>
        <p:spPr>
          <a:xfrm>
            <a:off x="9623906" y="202131"/>
            <a:ext cx="1531774" cy="1535229"/>
          </a:xfrm>
          <a:prstGeom prst="rect">
            <a:avLst/>
          </a:prstGeom>
          <a:noFill/>
          <a:ln>
            <a:noFill/>
          </a:ln>
        </p:spPr>
      </p:pic>
      <p:sp>
        <p:nvSpPr>
          <p:cNvPr id="5" name="Slide Number Placeholder 4">
            <a:extLst>
              <a:ext uri="{FF2B5EF4-FFF2-40B4-BE49-F238E27FC236}">
                <a16:creationId xmlns:a16="http://schemas.microsoft.com/office/drawing/2014/main" id="{7F06FE58-D8A4-4F61-9940-6D51CBCFF1FB}"/>
              </a:ext>
            </a:extLst>
          </p:cNvPr>
          <p:cNvSpPr>
            <a:spLocks noGrp="1"/>
          </p:cNvSpPr>
          <p:nvPr>
            <p:ph type="sldNum" sz="quarter" idx="12"/>
          </p:nvPr>
        </p:nvSpPr>
        <p:spPr/>
        <p:txBody>
          <a:bodyPr/>
          <a:lstStyle/>
          <a:p>
            <a:fld id="{5426991E-DBCC-48B8-A052-4A7693B31CA3}" type="slidenum">
              <a:rPr lang="en-US" smtClean="0"/>
              <a:t>9</a:t>
            </a:fld>
            <a:endParaRPr lang="en-US"/>
          </a:p>
        </p:txBody>
      </p:sp>
      <p:pic>
        <p:nvPicPr>
          <p:cNvPr id="6" name="Shape 108">
            <a:extLst>
              <a:ext uri="{FF2B5EF4-FFF2-40B4-BE49-F238E27FC236}">
                <a16:creationId xmlns:a16="http://schemas.microsoft.com/office/drawing/2014/main" id="{3D776CF7-B50A-4C9C-A9D2-CFE775B1BC67}"/>
              </a:ext>
            </a:extLst>
          </p:cNvPr>
          <p:cNvPicPr preferRelativeResize="0"/>
          <p:nvPr/>
        </p:nvPicPr>
        <p:blipFill>
          <a:blip r:embed="rId3">
            <a:alphaModFix/>
          </a:blip>
          <a:stretch>
            <a:fillRect/>
          </a:stretch>
        </p:blipFill>
        <p:spPr>
          <a:xfrm>
            <a:off x="791089" y="2682718"/>
            <a:ext cx="5070134" cy="2521850"/>
          </a:xfrm>
          <a:prstGeom prst="rect">
            <a:avLst/>
          </a:prstGeom>
          <a:noFill/>
          <a:ln>
            <a:noFill/>
          </a:ln>
        </p:spPr>
      </p:pic>
      <p:pic>
        <p:nvPicPr>
          <p:cNvPr id="9" name="Picture 8">
            <a:extLst>
              <a:ext uri="{FF2B5EF4-FFF2-40B4-BE49-F238E27FC236}">
                <a16:creationId xmlns:a16="http://schemas.microsoft.com/office/drawing/2014/main" id="{1C7BC65B-CE32-4372-B0D7-757A2EF23271}"/>
              </a:ext>
            </a:extLst>
          </p:cNvPr>
          <p:cNvPicPr>
            <a:picLocks noChangeAspect="1"/>
          </p:cNvPicPr>
          <p:nvPr/>
        </p:nvPicPr>
        <p:blipFill rotWithShape="1">
          <a:blip r:embed="rId4">
            <a:extLst>
              <a:ext uri="{28A0092B-C50C-407E-A947-70E740481C1C}">
                <a14:useLocalDpi xmlns:a14="http://schemas.microsoft.com/office/drawing/2010/main" val="0"/>
              </a:ext>
            </a:extLst>
          </a:blip>
          <a:srcRect l="119"/>
          <a:stretch/>
        </p:blipFill>
        <p:spPr>
          <a:xfrm>
            <a:off x="5759355" y="2700625"/>
            <a:ext cx="6138728" cy="2503943"/>
          </a:xfrm>
          <a:prstGeom prst="rect">
            <a:avLst/>
          </a:prstGeom>
        </p:spPr>
      </p:pic>
      <p:sp>
        <p:nvSpPr>
          <p:cNvPr id="10" name="Footer Placeholder 9">
            <a:extLst>
              <a:ext uri="{FF2B5EF4-FFF2-40B4-BE49-F238E27FC236}">
                <a16:creationId xmlns:a16="http://schemas.microsoft.com/office/drawing/2014/main" id="{3D1D8071-3820-46A3-97F9-BE4396EB1916}"/>
              </a:ext>
            </a:extLst>
          </p:cNvPr>
          <p:cNvSpPr>
            <a:spLocks noGrp="1"/>
          </p:cNvSpPr>
          <p:nvPr>
            <p:ph type="ftr" sz="quarter" idx="11"/>
          </p:nvPr>
        </p:nvSpPr>
        <p:spPr/>
        <p:txBody>
          <a:bodyPr/>
          <a:lstStyle/>
          <a:p>
            <a:r>
              <a:rPr lang="en-US" sz="1200" dirty="0"/>
              <a:t>Carl Aaker | October 4, 2017 | SRP Solar Heater</a:t>
            </a:r>
          </a:p>
        </p:txBody>
      </p:sp>
    </p:spTree>
    <p:extLst>
      <p:ext uri="{BB962C8B-B14F-4D97-AF65-F5344CB8AC3E}">
        <p14:creationId xmlns:p14="http://schemas.microsoft.com/office/powerpoint/2010/main" val="316586590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59</TotalTime>
  <Words>803</Words>
  <Application>Microsoft Office PowerPoint</Application>
  <PresentationFormat>Widescreen</PresentationFormat>
  <Paragraphs>78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Courier New</vt:lpstr>
      <vt:lpstr>Retrospect</vt:lpstr>
      <vt:lpstr>SRP Solar Heater</vt:lpstr>
      <vt:lpstr>Project Description</vt:lpstr>
      <vt:lpstr>Background</vt:lpstr>
      <vt:lpstr>Research</vt:lpstr>
      <vt:lpstr>Benchmark</vt:lpstr>
      <vt:lpstr>Design Requirements</vt:lpstr>
      <vt:lpstr>Consumer Requirements</vt:lpstr>
      <vt:lpstr>Engineering Requirements</vt:lpstr>
      <vt:lpstr>Designs Considered</vt:lpstr>
      <vt:lpstr>Schedule</vt:lpstr>
      <vt:lpstr>Budget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SRP Solar Heater</dc:title>
  <dc:creator>Tatum Begay</dc:creator>
  <cp:lastModifiedBy>Tatum Begay</cp:lastModifiedBy>
  <cp:revision>23</cp:revision>
  <dcterms:created xsi:type="dcterms:W3CDTF">2017-10-04T19:54:41Z</dcterms:created>
  <dcterms:modified xsi:type="dcterms:W3CDTF">2017-10-04T20:54:06Z</dcterms:modified>
</cp:coreProperties>
</file>